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notesSlides/notesSlide186.xml" ContentType="application/vnd.openxmlformats-officedocument.presentationml.notesSlide+xml"/>
  <Override PartName="/ppt/notesSlides/notesSlide187.xml" ContentType="application/vnd.openxmlformats-officedocument.presentationml.notesSlide+xml"/>
  <Override PartName="/ppt/notesSlides/notesSlide188.xml" ContentType="application/vnd.openxmlformats-officedocument.presentationml.notesSlide+xml"/>
  <Override PartName="/ppt/notesSlides/notesSlide189.xml" ContentType="application/vnd.openxmlformats-officedocument.presentationml.notesSlide+xml"/>
  <Override PartName="/ppt/notesSlides/notesSlide190.xml" ContentType="application/vnd.openxmlformats-officedocument.presentationml.notesSlide+xml"/>
  <Override PartName="/ppt/notesSlides/notesSlide191.xml" ContentType="application/vnd.openxmlformats-officedocument.presentationml.notesSlide+xml"/>
  <Override PartName="/ppt/notesSlides/notesSlide192.xml" ContentType="application/vnd.openxmlformats-officedocument.presentationml.notesSlide+xml"/>
  <Override PartName="/ppt/notesSlides/notesSlide193.xml" ContentType="application/vnd.openxmlformats-officedocument.presentationml.notesSlide+xml"/>
  <Override PartName="/ppt/notesSlides/notesSlide194.xml" ContentType="application/vnd.openxmlformats-officedocument.presentationml.notesSlide+xml"/>
  <Override PartName="/ppt/notesSlides/notesSlide195.xml" ContentType="application/vnd.openxmlformats-officedocument.presentationml.notesSlide+xml"/>
  <Override PartName="/ppt/notesSlides/notesSlide196.xml" ContentType="application/vnd.openxmlformats-officedocument.presentationml.notesSlide+xml"/>
  <Override PartName="/ppt/notesSlides/notesSlide197.xml" ContentType="application/vnd.openxmlformats-officedocument.presentationml.notesSlide+xml"/>
  <Override PartName="/ppt/notesSlides/notesSlide198.xml" ContentType="application/vnd.openxmlformats-officedocument.presentationml.notesSlide+xml"/>
  <Override PartName="/ppt/notesSlides/notesSlide199.xml" ContentType="application/vnd.openxmlformats-officedocument.presentationml.notesSlide+xml"/>
  <Override PartName="/ppt/notesSlides/notesSlide200.xml" ContentType="application/vnd.openxmlformats-officedocument.presentationml.notesSlide+xml"/>
  <Override PartName="/ppt/notesSlides/notesSlide201.xml" ContentType="application/vnd.openxmlformats-officedocument.presentationml.notesSlide+xml"/>
  <Override PartName="/ppt/notesSlides/notesSlide202.xml" ContentType="application/vnd.openxmlformats-officedocument.presentationml.notesSlide+xml"/>
  <Override PartName="/ppt/notesSlides/notesSlide203.xml" ContentType="application/vnd.openxmlformats-officedocument.presentationml.notesSlide+xml"/>
  <Override PartName="/ppt/notesSlides/notesSlide204.xml" ContentType="application/vnd.openxmlformats-officedocument.presentationml.notesSlide+xml"/>
  <Override PartName="/ppt/notesSlides/notesSlide205.xml" ContentType="application/vnd.openxmlformats-officedocument.presentationml.notesSlide+xml"/>
  <Override PartName="/ppt/notesSlides/notesSlide206.xml" ContentType="application/vnd.openxmlformats-officedocument.presentationml.notesSlide+xml"/>
  <Override PartName="/ppt/notesSlides/notesSlide207.xml" ContentType="application/vnd.openxmlformats-officedocument.presentationml.notesSlide+xml"/>
  <Override PartName="/ppt/notesSlides/notesSlide208.xml" ContentType="application/vnd.openxmlformats-officedocument.presentationml.notesSlide+xml"/>
  <Override PartName="/ppt/notesSlides/notesSlide209.xml" ContentType="application/vnd.openxmlformats-officedocument.presentationml.notesSlide+xml"/>
  <Override PartName="/ppt/notesSlides/notesSlide210.xml" ContentType="application/vnd.openxmlformats-officedocument.presentationml.notesSlide+xml"/>
  <Override PartName="/ppt/notesSlides/notesSlide2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219"/>
  </p:notesMasterIdLst>
  <p:handoutMasterIdLst>
    <p:handoutMasterId r:id="rId220"/>
  </p:handoutMasterIdLst>
  <p:sldIdLst>
    <p:sldId id="417" r:id="rId2"/>
    <p:sldId id="415" r:id="rId3"/>
    <p:sldId id="416" r:id="rId4"/>
    <p:sldId id="259" r:id="rId5"/>
    <p:sldId id="260" r:id="rId6"/>
    <p:sldId id="299" r:id="rId7"/>
    <p:sldId id="300" r:id="rId8"/>
    <p:sldId id="261" r:id="rId9"/>
    <p:sldId id="263" r:id="rId10"/>
    <p:sldId id="301" r:id="rId11"/>
    <p:sldId id="302" r:id="rId12"/>
    <p:sldId id="303" r:id="rId13"/>
    <p:sldId id="304" r:id="rId14"/>
    <p:sldId id="305" r:id="rId15"/>
    <p:sldId id="306" r:id="rId16"/>
    <p:sldId id="307" r:id="rId17"/>
    <p:sldId id="310" r:id="rId18"/>
    <p:sldId id="308" r:id="rId19"/>
    <p:sldId id="311" r:id="rId20"/>
    <p:sldId id="309" r:id="rId21"/>
    <p:sldId id="312" r:id="rId22"/>
    <p:sldId id="313" r:id="rId23"/>
    <p:sldId id="314" r:id="rId24"/>
    <p:sldId id="315" r:id="rId25"/>
    <p:sldId id="316" r:id="rId26"/>
    <p:sldId id="411" r:id="rId27"/>
    <p:sldId id="413" r:id="rId28"/>
    <p:sldId id="319" r:id="rId29"/>
    <p:sldId id="320" r:id="rId30"/>
    <p:sldId id="321" r:id="rId31"/>
    <p:sldId id="322" r:id="rId32"/>
    <p:sldId id="323" r:id="rId33"/>
    <p:sldId id="324" r:id="rId34"/>
    <p:sldId id="325" r:id="rId35"/>
    <p:sldId id="412" r:id="rId36"/>
    <p:sldId id="330" r:id="rId37"/>
    <p:sldId id="327" r:id="rId38"/>
    <p:sldId id="328" r:id="rId39"/>
    <p:sldId id="329" r:id="rId40"/>
    <p:sldId id="410" r:id="rId41"/>
    <p:sldId id="331" r:id="rId42"/>
    <p:sldId id="332" r:id="rId43"/>
    <p:sldId id="333" r:id="rId44"/>
    <p:sldId id="334" r:id="rId45"/>
    <p:sldId id="335" r:id="rId46"/>
    <p:sldId id="336" r:id="rId47"/>
    <p:sldId id="337" r:id="rId48"/>
    <p:sldId id="338" r:id="rId49"/>
    <p:sldId id="340" r:id="rId50"/>
    <p:sldId id="339" r:id="rId51"/>
    <p:sldId id="341" r:id="rId52"/>
    <p:sldId id="342" r:id="rId53"/>
    <p:sldId id="343" r:id="rId54"/>
    <p:sldId id="345" r:id="rId55"/>
    <p:sldId id="344" r:id="rId56"/>
    <p:sldId id="418" r:id="rId57"/>
    <p:sldId id="419" r:id="rId58"/>
    <p:sldId id="420" r:id="rId59"/>
    <p:sldId id="421" r:id="rId60"/>
    <p:sldId id="422" r:id="rId61"/>
    <p:sldId id="423" r:id="rId62"/>
    <p:sldId id="424" r:id="rId63"/>
    <p:sldId id="425" r:id="rId64"/>
    <p:sldId id="426" r:id="rId65"/>
    <p:sldId id="427" r:id="rId66"/>
    <p:sldId id="428" r:id="rId67"/>
    <p:sldId id="429" r:id="rId68"/>
    <p:sldId id="430" r:id="rId69"/>
    <p:sldId id="431" r:id="rId70"/>
    <p:sldId id="432" r:id="rId71"/>
    <p:sldId id="433" r:id="rId72"/>
    <p:sldId id="434" r:id="rId73"/>
    <p:sldId id="435" r:id="rId74"/>
    <p:sldId id="436" r:id="rId75"/>
    <p:sldId id="437" r:id="rId76"/>
    <p:sldId id="438" r:id="rId77"/>
    <p:sldId id="439" r:id="rId78"/>
    <p:sldId id="440" r:id="rId79"/>
    <p:sldId id="441" r:id="rId80"/>
    <p:sldId id="442" r:id="rId81"/>
    <p:sldId id="443" r:id="rId82"/>
    <p:sldId id="444" r:id="rId83"/>
    <p:sldId id="445" r:id="rId84"/>
    <p:sldId id="446" r:id="rId85"/>
    <p:sldId id="447" r:id="rId86"/>
    <p:sldId id="448" r:id="rId87"/>
    <p:sldId id="449" r:id="rId88"/>
    <p:sldId id="450" r:id="rId89"/>
    <p:sldId id="451" r:id="rId90"/>
    <p:sldId id="452" r:id="rId91"/>
    <p:sldId id="453" r:id="rId92"/>
    <p:sldId id="454" r:id="rId93"/>
    <p:sldId id="455" r:id="rId94"/>
    <p:sldId id="456" r:id="rId95"/>
    <p:sldId id="457" r:id="rId96"/>
    <p:sldId id="458" r:id="rId97"/>
    <p:sldId id="459" r:id="rId98"/>
    <p:sldId id="460" r:id="rId99"/>
    <p:sldId id="461" r:id="rId100"/>
    <p:sldId id="462" r:id="rId101"/>
    <p:sldId id="463" r:id="rId102"/>
    <p:sldId id="464" r:id="rId103"/>
    <p:sldId id="465" r:id="rId104"/>
    <p:sldId id="466" r:id="rId105"/>
    <p:sldId id="467" r:id="rId106"/>
    <p:sldId id="468" r:id="rId107"/>
    <p:sldId id="469" r:id="rId108"/>
    <p:sldId id="470" r:id="rId109"/>
    <p:sldId id="471" r:id="rId110"/>
    <p:sldId id="472" r:id="rId111"/>
    <p:sldId id="473" r:id="rId112"/>
    <p:sldId id="474" r:id="rId113"/>
    <p:sldId id="475" r:id="rId114"/>
    <p:sldId id="476" r:id="rId115"/>
    <p:sldId id="477" r:id="rId116"/>
    <p:sldId id="478" r:id="rId117"/>
    <p:sldId id="479" r:id="rId118"/>
    <p:sldId id="480" r:id="rId119"/>
    <p:sldId id="481" r:id="rId120"/>
    <p:sldId id="482" r:id="rId121"/>
    <p:sldId id="483" r:id="rId122"/>
    <p:sldId id="484" r:id="rId123"/>
    <p:sldId id="485" r:id="rId124"/>
    <p:sldId id="486" r:id="rId125"/>
    <p:sldId id="487" r:id="rId126"/>
    <p:sldId id="488" r:id="rId127"/>
    <p:sldId id="489" r:id="rId128"/>
    <p:sldId id="490" r:id="rId129"/>
    <p:sldId id="491" r:id="rId130"/>
    <p:sldId id="492" r:id="rId131"/>
    <p:sldId id="493" r:id="rId132"/>
    <p:sldId id="494" r:id="rId133"/>
    <p:sldId id="495" r:id="rId134"/>
    <p:sldId id="496" r:id="rId135"/>
    <p:sldId id="497" r:id="rId136"/>
    <p:sldId id="498" r:id="rId137"/>
    <p:sldId id="499" r:id="rId138"/>
    <p:sldId id="500" r:id="rId139"/>
    <p:sldId id="501" r:id="rId140"/>
    <p:sldId id="502" r:id="rId141"/>
    <p:sldId id="503" r:id="rId142"/>
    <p:sldId id="504" r:id="rId143"/>
    <p:sldId id="505" r:id="rId144"/>
    <p:sldId id="506" r:id="rId145"/>
    <p:sldId id="507" r:id="rId146"/>
    <p:sldId id="508" r:id="rId147"/>
    <p:sldId id="509" r:id="rId148"/>
    <p:sldId id="510" r:id="rId149"/>
    <p:sldId id="511" r:id="rId150"/>
    <p:sldId id="512" r:id="rId151"/>
    <p:sldId id="513" r:id="rId152"/>
    <p:sldId id="514" r:id="rId153"/>
    <p:sldId id="515" r:id="rId154"/>
    <p:sldId id="516" r:id="rId155"/>
    <p:sldId id="517" r:id="rId156"/>
    <p:sldId id="518" r:id="rId157"/>
    <p:sldId id="519" r:id="rId158"/>
    <p:sldId id="520" r:id="rId159"/>
    <p:sldId id="521" r:id="rId160"/>
    <p:sldId id="522" r:id="rId161"/>
    <p:sldId id="523" r:id="rId162"/>
    <p:sldId id="524" r:id="rId163"/>
    <p:sldId id="525" r:id="rId164"/>
    <p:sldId id="526" r:id="rId165"/>
    <p:sldId id="527" r:id="rId166"/>
    <p:sldId id="528" r:id="rId167"/>
    <p:sldId id="529" r:id="rId168"/>
    <p:sldId id="530" r:id="rId169"/>
    <p:sldId id="531" r:id="rId170"/>
    <p:sldId id="532" r:id="rId171"/>
    <p:sldId id="533" r:id="rId172"/>
    <p:sldId id="534" r:id="rId173"/>
    <p:sldId id="535" r:id="rId174"/>
    <p:sldId id="536" r:id="rId175"/>
    <p:sldId id="537" r:id="rId176"/>
    <p:sldId id="538" r:id="rId177"/>
    <p:sldId id="539" r:id="rId178"/>
    <p:sldId id="540" r:id="rId179"/>
    <p:sldId id="541" r:id="rId180"/>
    <p:sldId id="542" r:id="rId181"/>
    <p:sldId id="543" r:id="rId182"/>
    <p:sldId id="544" r:id="rId183"/>
    <p:sldId id="545" r:id="rId184"/>
    <p:sldId id="546" r:id="rId185"/>
    <p:sldId id="547" r:id="rId186"/>
    <p:sldId id="548" r:id="rId187"/>
    <p:sldId id="549" r:id="rId188"/>
    <p:sldId id="550" r:id="rId189"/>
    <p:sldId id="551" r:id="rId190"/>
    <p:sldId id="552" r:id="rId191"/>
    <p:sldId id="553" r:id="rId192"/>
    <p:sldId id="554" r:id="rId193"/>
    <p:sldId id="555" r:id="rId194"/>
    <p:sldId id="556" r:id="rId195"/>
    <p:sldId id="557" r:id="rId196"/>
    <p:sldId id="558" r:id="rId197"/>
    <p:sldId id="559" r:id="rId198"/>
    <p:sldId id="560" r:id="rId199"/>
    <p:sldId id="561" r:id="rId200"/>
    <p:sldId id="562" r:id="rId201"/>
    <p:sldId id="563" r:id="rId202"/>
    <p:sldId id="564" r:id="rId203"/>
    <p:sldId id="565" r:id="rId204"/>
    <p:sldId id="566" r:id="rId205"/>
    <p:sldId id="567" r:id="rId206"/>
    <p:sldId id="568" r:id="rId207"/>
    <p:sldId id="569" r:id="rId208"/>
    <p:sldId id="570" r:id="rId209"/>
    <p:sldId id="571" r:id="rId210"/>
    <p:sldId id="572" r:id="rId211"/>
    <p:sldId id="573" r:id="rId212"/>
    <p:sldId id="574" r:id="rId213"/>
    <p:sldId id="575" r:id="rId214"/>
    <p:sldId id="576" r:id="rId215"/>
    <p:sldId id="577" r:id="rId216"/>
    <p:sldId id="578" r:id="rId217"/>
    <p:sldId id="579" r:id="rId218"/>
  </p:sldIdLst>
  <p:sldSz cx="9144000" cy="6858000" type="screen4x3"/>
  <p:notesSz cx="7077075" cy="936307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949">
          <p15:clr>
            <a:srgbClr val="A4A3A4"/>
          </p15:clr>
        </p15:guide>
        <p15:guide id="2" pos="2229">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752" autoAdjust="0"/>
    <p:restoredTop sz="73948" autoAdjust="0"/>
  </p:normalViewPr>
  <p:slideViewPr>
    <p:cSldViewPr>
      <p:cViewPr varScale="1">
        <p:scale>
          <a:sx n="54" d="100"/>
          <a:sy n="54" d="100"/>
        </p:scale>
        <p:origin x="1572" y="66"/>
      </p:cViewPr>
      <p:guideLst>
        <p:guide orient="horz" pos="2160"/>
        <p:guide pos="2880"/>
      </p:guideLst>
    </p:cSldViewPr>
  </p:slideViewPr>
  <p:outlineViewPr>
    <p:cViewPr>
      <p:scale>
        <a:sx n="33" d="100"/>
        <a:sy n="33" d="100"/>
      </p:scale>
      <p:origin x="0" y="-103350"/>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84" d="100"/>
          <a:sy n="84" d="100"/>
        </p:scale>
        <p:origin x="-1422" y="-84"/>
      </p:cViewPr>
      <p:guideLst>
        <p:guide orient="horz" pos="2949"/>
        <p:guide pos="2229"/>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11" Type="http://schemas.openxmlformats.org/officeDocument/2006/relationships/slide" Target="slides/slide210.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92" Type="http://schemas.openxmlformats.org/officeDocument/2006/relationships/slide" Target="slides/slide191.xml"/><Relationship Id="rId197" Type="http://schemas.openxmlformats.org/officeDocument/2006/relationships/slide" Target="slides/slide196.xml"/><Relationship Id="rId206" Type="http://schemas.openxmlformats.org/officeDocument/2006/relationships/slide" Target="slides/slide205.xml"/><Relationship Id="rId201" Type="http://schemas.openxmlformats.org/officeDocument/2006/relationships/slide" Target="slides/slide200.xml"/><Relationship Id="rId222"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slide" Target="slides/slide181.xml"/><Relationship Id="rId187" Type="http://schemas.openxmlformats.org/officeDocument/2006/relationships/slide" Target="slides/slide186.xml"/><Relationship Id="rId217" Type="http://schemas.openxmlformats.org/officeDocument/2006/relationships/slide" Target="slides/slide216.xml"/><Relationship Id="rId1" Type="http://schemas.openxmlformats.org/officeDocument/2006/relationships/slideMaster" Target="slideMasters/slideMaster1.xml"/><Relationship Id="rId6" Type="http://schemas.openxmlformats.org/officeDocument/2006/relationships/slide" Target="slides/slide5.xml"/><Relationship Id="rId212" Type="http://schemas.openxmlformats.org/officeDocument/2006/relationships/slide" Target="slides/slide211.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172" Type="http://schemas.openxmlformats.org/officeDocument/2006/relationships/slide" Target="slides/slide171.xml"/><Relationship Id="rId193" Type="http://schemas.openxmlformats.org/officeDocument/2006/relationships/slide" Target="slides/slide192.xml"/><Relationship Id="rId202" Type="http://schemas.openxmlformats.org/officeDocument/2006/relationships/slide" Target="slides/slide201.xml"/><Relationship Id="rId207" Type="http://schemas.openxmlformats.org/officeDocument/2006/relationships/slide" Target="slides/slide206.xml"/><Relationship Id="rId223"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19" Type="http://schemas.openxmlformats.org/officeDocument/2006/relationships/slide" Target="slides/slide18.xml"/><Relationship Id="rId224" Type="http://schemas.openxmlformats.org/officeDocument/2006/relationships/tableStyles" Target="tableStyles.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notesMaster" Target="notesMasters/notesMaster1.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handoutMaster" Target="handoutMasters/handout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presProps" Target="presProps.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1198563" y="701675"/>
            <a:ext cx="4679950" cy="3511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708025" y="4448175"/>
            <a:ext cx="5661025" cy="4213225"/>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2" Type="http://schemas.openxmlformats.org/officeDocument/2006/relationships/slide" Target="../slides/slide194.xml"/><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p:cNvSpPr>
            <a:spLocks noGrp="1" noRot="1" noChangeAspect="1" noTextEdit="1"/>
          </p:cNvSpPr>
          <p:nvPr>
            <p:ph type="sldImg"/>
          </p:nvPr>
        </p:nvSpPr>
        <p:spPr>
          <a:ln/>
        </p:spPr>
      </p:sp>
      <p:sp>
        <p:nvSpPr>
          <p:cNvPr id="481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itchFamily="34" charset="0"/>
                <a:ea typeface="ヒラギノ角ゴ Pro W3" pitchFamily="-112" charset="-128"/>
              </a:rPr>
              <a:t>Antispam</a:t>
            </a:r>
            <a:r>
              <a:rPr lang="en-US" altLang="en-US" dirty="0" smtClean="0">
                <a:latin typeface="Arial" pitchFamily="34" charset="0"/>
                <a:ea typeface="ヒラギノ角ゴ Pro W3" pitchFamily="-112" charset="-128"/>
              </a:rPr>
              <a:t> – Technology used to combat unsolicited junk e-mail, or spam.</a:t>
            </a:r>
          </a:p>
          <a:p>
            <a:r>
              <a:rPr lang="en-US" altLang="en-US" u="sng" dirty="0" smtClean="0">
                <a:latin typeface="Arial" pitchFamily="34" charset="0"/>
                <a:ea typeface="ヒラギノ角ゴ Pro W3" pitchFamily="-112" charset="-128"/>
              </a:rPr>
              <a:t>Antivirus (AV)</a:t>
            </a:r>
            <a:r>
              <a:rPr lang="en-US" altLang="en-US" dirty="0" smtClean="0">
                <a:latin typeface="Arial" pitchFamily="34" charset="0"/>
                <a:ea typeface="ヒラギノ角ゴ Pro W3" pitchFamily="-112" charset="-128"/>
              </a:rPr>
              <a:t> – Technology employed to screen for and block the execution of viruses and other malware.</a:t>
            </a:r>
          </a:p>
          <a:p>
            <a:r>
              <a:rPr lang="en-US" altLang="en-US" u="sng" dirty="0" smtClean="0">
                <a:latin typeface="Arial" pitchFamily="34" charset="0"/>
                <a:ea typeface="ヒラギノ角ゴ Pro W3" pitchFamily="-112" charset="-128"/>
              </a:rPr>
              <a:t>Application hardening</a:t>
            </a:r>
            <a:r>
              <a:rPr lang="en-US" altLang="en-US" dirty="0" smtClean="0">
                <a:latin typeface="Arial" pitchFamily="34" charset="0"/>
                <a:ea typeface="ヒラギノ角ゴ Pro W3" pitchFamily="-112" charset="-128"/>
              </a:rPr>
              <a:t> – The steps taken to harden an application, mitigating vulnerabilities and reducing the exploitable surface.</a:t>
            </a:r>
          </a:p>
          <a:p>
            <a:r>
              <a:rPr lang="en-US" altLang="en-US" u="sng" dirty="0" smtClean="0">
                <a:latin typeface="Arial" pitchFamily="34" charset="0"/>
                <a:ea typeface="ヒラギノ角ゴ Pro W3" pitchFamily="-112" charset="-128"/>
              </a:rPr>
              <a:t>Application vulnerability scanner</a:t>
            </a:r>
            <a:r>
              <a:rPr lang="en-US" altLang="en-US" dirty="0" smtClean="0">
                <a:latin typeface="Arial" pitchFamily="34" charset="0"/>
                <a:ea typeface="ヒラギノ角ゴ Pro W3" pitchFamily="-112" charset="-128"/>
              </a:rPr>
              <a:t> – Technology used to scan applications for potential vulnerabilities and weaknesses.</a:t>
            </a:r>
          </a:p>
          <a:p>
            <a:r>
              <a:rPr lang="en-US" altLang="en-US" u="sng" dirty="0" smtClean="0">
                <a:latin typeface="Arial" pitchFamily="34" charset="0"/>
                <a:ea typeface="ヒラギノ角ゴ Pro W3" pitchFamily="-112" charset="-128"/>
              </a:rPr>
              <a:t>Baseline</a:t>
            </a:r>
            <a:r>
              <a:rPr lang="en-US" altLang="en-US" dirty="0" smtClean="0">
                <a:latin typeface="Arial" pitchFamily="34" charset="0"/>
                <a:ea typeface="ヒラギノ角ゴ Pro W3" pitchFamily="-112" charset="-128"/>
              </a:rPr>
              <a:t> – A system or software as it is built and functioning at a specific point in time. Serves as a foundation for comparison or measurement, providing the necessary visibility to control change.</a:t>
            </a:r>
          </a:p>
          <a:p>
            <a:r>
              <a:rPr lang="en-US" altLang="en-US" u="sng" dirty="0" smtClean="0">
                <a:latin typeface="Arial" pitchFamily="34" charset="0"/>
                <a:ea typeface="ヒラギノ角ゴ Pro W3" pitchFamily="-112" charset="-128"/>
              </a:rPr>
              <a:t>Baselining</a:t>
            </a:r>
            <a:r>
              <a:rPr lang="en-US" altLang="en-US" dirty="0" smtClean="0">
                <a:latin typeface="Arial" pitchFamily="34" charset="0"/>
                <a:ea typeface="ヒラギノ角ゴ Pro W3" pitchFamily="-112" charset="-128"/>
              </a:rPr>
              <a:t> – The process of establishing a system’s security state.</a:t>
            </a:r>
          </a:p>
          <a:p>
            <a:r>
              <a:rPr lang="en-US" altLang="en-US" u="sng" dirty="0" smtClean="0">
                <a:latin typeface="Arial" pitchFamily="34" charset="0"/>
                <a:ea typeface="ヒラギノ角ゴ Pro W3" pitchFamily="-112" charset="-128"/>
              </a:rPr>
              <a:t>Black listing</a:t>
            </a:r>
            <a:r>
              <a:rPr lang="en-US" altLang="en-US" dirty="0" smtClean="0">
                <a:latin typeface="Arial" pitchFamily="34" charset="0"/>
                <a:ea typeface="ヒラギノ角ゴ Pro W3" pitchFamily="-112" charset="-128"/>
              </a:rPr>
              <a:t> – The term used to describe the exclusion of items based on their being on a list (black list).</a:t>
            </a:r>
          </a:p>
          <a:p>
            <a:r>
              <a:rPr lang="en-US" altLang="en-US" u="sng" dirty="0" smtClean="0">
                <a:latin typeface="Arial" pitchFamily="34" charset="0"/>
                <a:ea typeface="ヒラギノ角ゴ Pro W3" pitchFamily="-112" charset="-128"/>
              </a:rPr>
              <a:t>Firmware update</a:t>
            </a:r>
            <a:r>
              <a:rPr lang="en-US" altLang="en-US" dirty="0" smtClean="0">
                <a:latin typeface="Arial" pitchFamily="34" charset="0"/>
                <a:ea typeface="ヒラギノ角ゴ Pro W3" pitchFamily="-112" charset="-128"/>
              </a:rPr>
              <a:t> – An update process that occurs when small software is loaded onto internal nonvolatile RAM (NVRAM).</a:t>
            </a:r>
          </a:p>
          <a:p>
            <a:r>
              <a:rPr lang="en-US" altLang="en-US" u="sng" dirty="0" smtClean="0">
                <a:latin typeface="Arial" pitchFamily="34" charset="0"/>
                <a:ea typeface="ヒラギノ角ゴ Pro W3" pitchFamily="-112" charset="-128"/>
              </a:rPr>
              <a:t>Globally unique identifier (GUID)</a:t>
            </a:r>
            <a:r>
              <a:rPr lang="en-US" altLang="en-US" dirty="0" smtClean="0">
                <a:latin typeface="Arial" pitchFamily="34" charset="0"/>
                <a:ea typeface="ヒラギノ角ゴ Pro W3" pitchFamily="-112" charset="-128"/>
              </a:rPr>
              <a:t> – A unique reference number used as an identifier of an item in a system.</a:t>
            </a:r>
          </a:p>
          <a:p>
            <a:r>
              <a:rPr lang="en-US" altLang="en-US" u="sng" dirty="0" smtClean="0">
                <a:latin typeface="Arial" pitchFamily="34" charset="0"/>
                <a:ea typeface="ヒラギノ角ゴ Pro W3" pitchFamily="-112" charset="-128"/>
              </a:rPr>
              <a:t>Group policy</a:t>
            </a:r>
            <a:r>
              <a:rPr lang="en-US" altLang="en-US" dirty="0" smtClean="0">
                <a:latin typeface="Arial" pitchFamily="34" charset="0"/>
                <a:ea typeface="ヒラギノ角ゴ Pro W3" pitchFamily="-112" charset="-128"/>
              </a:rPr>
              <a:t> – The mechanism that allows for centralized management and configuration of computers and remote users in a Microsoft Active Directory environment.</a:t>
            </a:r>
          </a:p>
          <a:p>
            <a:r>
              <a:rPr lang="en-US" altLang="en-US" u="sng" dirty="0" smtClean="0">
                <a:latin typeface="Arial" pitchFamily="34" charset="0"/>
                <a:ea typeface="ヒラギノ角ゴ Pro W3" pitchFamily="-112" charset="-128"/>
              </a:rPr>
              <a:t>Group policy object (GPO</a:t>
            </a:r>
            <a:r>
              <a:rPr lang="en-US" altLang="en-US" u="none"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 Stores the group policy settings in a Microsoft Active Directory environment.</a:t>
            </a:r>
          </a:p>
          <a:p>
            <a:r>
              <a:rPr lang="en-US" altLang="en-US" u="sng" dirty="0" smtClean="0">
                <a:latin typeface="Arial" pitchFamily="34" charset="0"/>
                <a:ea typeface="ヒラギノ角ゴ Pro W3" pitchFamily="-112" charset="-128"/>
              </a:rPr>
              <a:t>Hardening</a:t>
            </a:r>
            <a:r>
              <a:rPr lang="en-US" altLang="en-US" dirty="0" smtClean="0">
                <a:latin typeface="Arial" pitchFamily="34" charset="0"/>
                <a:ea typeface="ヒラギノ角ゴ Pro W3" pitchFamily="-112" charset="-128"/>
              </a:rPr>
              <a:t> – The process of strengthening a host level of security by performing specific system preparations.</a:t>
            </a:r>
          </a:p>
          <a:p>
            <a:r>
              <a:rPr lang="en-US" altLang="en-US" u="sng" dirty="0" smtClean="0">
                <a:latin typeface="Arial" pitchFamily="34" charset="0"/>
                <a:ea typeface="ヒラギノ角ゴ Pro W3" pitchFamily="-112" charset="-128"/>
              </a:rPr>
              <a:t>Hardware security module (HSM)</a:t>
            </a:r>
            <a:r>
              <a:rPr lang="en-US" altLang="en-US" dirty="0" smtClean="0">
                <a:latin typeface="Arial" pitchFamily="34" charset="0"/>
                <a:ea typeface="ヒラギノ角ゴ Pro W3" pitchFamily="-112" charset="-128"/>
              </a:rPr>
              <a:t> – A physical device used to protect but still allow use of cryptographic keys. It is separate from the host machine.</a:t>
            </a:r>
          </a:p>
        </p:txBody>
      </p:sp>
      <p:sp>
        <p:nvSpPr>
          <p:cNvPr id="481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A48B772-4C14-41C1-95D1-5249F1BE6C6B}" type="slidenum">
              <a:rPr lang="en-US" altLang="en-US" smtClean="0"/>
              <a:pPr eaLnBrk="1" hangingPunct="1"/>
              <a:t>4</a:t>
            </a:fld>
            <a:endParaRPr lang="en-US" altLang="en-US" dirty="0" smtClean="0"/>
          </a:p>
        </p:txBody>
      </p:sp>
    </p:spTree>
    <p:extLst>
      <p:ext uri="{BB962C8B-B14F-4D97-AF65-F5344CB8AC3E}">
        <p14:creationId xmlns:p14="http://schemas.microsoft.com/office/powerpoint/2010/main" val="4035403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Keeping all other services and users off the system improves system throughput and increases security.</a:t>
            </a:r>
          </a:p>
          <a:p>
            <a:endParaRPr lang="en-US" dirty="0" smtClean="0"/>
          </a:p>
          <a:p>
            <a:r>
              <a:rPr lang="en-US" dirty="0" smtClean="0"/>
              <a:t>The use of hash values to detect changes was first developed by Gene Kim and Eugene Spafford at Purdue University in 1992. The concept became the product Tripwire, which is now available in commercial and open source forms. The same basic concept is used by many security packages to detect file-level changes.</a:t>
            </a:r>
          </a:p>
          <a:p>
            <a:endParaRPr lang="en-US" dirty="0" smtClean="0"/>
          </a:p>
          <a:p>
            <a:r>
              <a:rPr lang="en-US" dirty="0" smtClean="0"/>
              <a:t>The primary method of controlling the security impact of a system on a network is to reduce the available attack surface area. Turning off all services that are not needed or permitted by policy will reduce the number of vulnerabilities. Removing methods of connecting additional devices to a workstation to move data—such as optical drives and USB ports—assists in controlling the movement of data into and out of the device. User-level controls, such as limiting e-mail attachment options, screening all attachments at the e-mail server level, and reducing network shares to needed shares only, can be used to limit the excessive connectivity that can impact security.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a:t>
            </a:fld>
            <a:endParaRPr lang="en-US" altLang="en-US" dirty="0"/>
          </a:p>
        </p:txBody>
      </p:sp>
    </p:spTree>
    <p:extLst>
      <p:ext uri="{BB962C8B-B14F-4D97-AF65-F5344CB8AC3E}">
        <p14:creationId xmlns:p14="http://schemas.microsoft.com/office/powerpoint/2010/main" val="3574684208"/>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computer peripherals like printers, to household devices like smart TVs and thermostats, to the car you drive, embedded systems are everywhere. Embedded systems can be as simple as a microcontroller with fully integrated interfaces (a system on a chip) or as complex as the tens of interconnected embedded systems in a modern automobile. Embedded systems are designed with a single control purpose in mind and have virtually no additional functionality, but this does not mean that they are free of risk or security concerns.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designers of embedded systems typically are focused on minimizing costs, with security seldom seriously considered as part of either the design or the implementation. Because most embedded systems operate as isolated systems, the risks have not been significant. However, as capabilities have increased, and these devices have become networked together, the risks have increased significantly. For example, smart printers have been hacked as a way into enterprises, and as a way to hide from defenders. And when next-generation automobiles begin to talk to each other, passing traffic and other information between them, and begin to have navigation and other inputs being beamed into systems, the risks will increase and security will become an issue. This has already been seen in the airline industry, where the separation of in-flight Wi-Fi, in-flight entertainment, and cockpit digital flight control networks has become a security issue.</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Building-automation systems, climate control systems, HVAC systems, elevator control systems, and alarm systems are just some of the examples of systems that are managed by embedded systems. Although these systems used to be independent and standalone systems, the rise of hyperconnectivity has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shown value in integrating them. Having a “smart building” that reduces building resources in accordance with the number and distribution of people inside increases efficiency and reduces costs. Interconnecting these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s</a:t>
            </a:r>
            <a:r>
              <a:rPr lang="en-US" sz="1200" i="0" kern="1200" dirty="0" smtClean="0">
                <a:solidFill>
                  <a:schemeClr val="tx1"/>
                </a:solidFill>
                <a:effectLst/>
                <a:latin typeface="Arial" charset="0"/>
                <a:ea typeface="ヒラギノ角ゴ Pro W3" pitchFamily="-111" charset="-128"/>
                <a:cs typeface="ヒラギノ角ゴ Pro W3" pitchFamily="-111" charset="-128"/>
              </a:rPr>
              <a:t>ystems and adding in Internet-based central control mechanisms does increase the risk profile from outside attacks.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104</a:t>
            </a:fld>
            <a:endParaRPr lang="en-US" altLang="en-US" dirty="0"/>
          </a:p>
        </p:txBody>
      </p:sp>
    </p:spTree>
    <p:extLst>
      <p:ext uri="{BB962C8B-B14F-4D97-AF65-F5344CB8AC3E}">
        <p14:creationId xmlns:p14="http://schemas.microsoft.com/office/powerpoint/2010/main" val="399875129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Mobile devices may seem to be a static environment, one where the OS rarely changes or is rarely updated, but as these devices become more and more ubiquitous in capability, this is not turning out to be the case.</a:t>
            </a:r>
          </a:p>
          <a:p>
            <a:endParaRPr lang="en-US" dirty="0" smtClean="0"/>
          </a:p>
          <a:p>
            <a:r>
              <a:rPr lang="en-US" dirty="0" smtClean="0"/>
              <a:t>There are many different operating systems used in mobile devices, the most common of these by market share being Android and iOS from Apple. </a:t>
            </a:r>
            <a:r>
              <a:rPr lang="en-US" sz="1200" i="0" kern="1200" dirty="0" smtClean="0">
                <a:solidFill>
                  <a:schemeClr val="tx1"/>
                </a:solidFill>
                <a:effectLst/>
                <a:latin typeface="Arial" charset="0"/>
                <a:ea typeface="ヒラギノ角ゴ Pro W3" pitchFamily="-111" charset="-128"/>
                <a:cs typeface="ヒラギノ角ゴ Pro W3" pitchFamily="-111" charset="-128"/>
              </a:rPr>
              <a:t>Android is by far the largest footprint, followed distantly by Apple’s iOS. Microsoft and Blackberry have their own OSs, but neither has major numbers of users.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105</a:t>
            </a:fld>
            <a:endParaRPr lang="en-US" altLang="en-US" dirty="0"/>
          </a:p>
        </p:txBody>
      </p:sp>
    </p:spTree>
    <p:extLst>
      <p:ext uri="{BB962C8B-B14F-4D97-AF65-F5344CB8AC3E}">
        <p14:creationId xmlns:p14="http://schemas.microsoft.com/office/powerpoint/2010/main" val="336709354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Google acquired the Android platform, made it open source, and began shipping devices in 2008. Android has undergone several updates since, and most systems have some degree of customization added for specific mobile carriers. The Android platform continues to evolve as the code is cleaned up and the number of vulnerabilities is reduced.</a:t>
            </a:r>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The use of mobile device management (MDM) systems is advised in enterprise deployments, especially when BYOD occurs. </a:t>
            </a:r>
            <a:r>
              <a:rPr lang="en-US" sz="1200" i="0" kern="1200" dirty="0" smtClean="0">
                <a:solidFill>
                  <a:schemeClr val="tx1"/>
                </a:solidFill>
                <a:effectLst/>
                <a:latin typeface="Arial" charset="0"/>
                <a:ea typeface="ヒラギノ角ゴ Pro W3" pitchFamily="-111" charset="-128"/>
                <a:cs typeface="ヒラギノ角ゴ Pro W3"/>
              </a:rPr>
              <a:t>This and other security aspects specific to mobile devices are covered in Chapter 12.</a:t>
            </a:r>
            <a:br>
              <a:rPr lang="en-US" sz="1200" i="0" kern="1200" dirty="0" smtClean="0">
                <a:solidFill>
                  <a:schemeClr val="tx1"/>
                </a:solidFill>
                <a:effectLst/>
                <a:latin typeface="Arial" charset="0"/>
                <a:ea typeface="ヒラギノ角ゴ Pro W3" pitchFamily="-111" charset="-128"/>
                <a:cs typeface="ヒラギノ角ゴ Pro W3"/>
              </a:rPr>
            </a:b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106</a:t>
            </a:fld>
            <a:endParaRPr lang="en-US" altLang="en-US" dirty="0"/>
          </a:p>
        </p:txBody>
      </p:sp>
    </p:spTree>
    <p:extLst>
      <p:ext uri="{BB962C8B-B14F-4D97-AF65-F5344CB8AC3E}">
        <p14:creationId xmlns:p14="http://schemas.microsoft.com/office/powerpoint/2010/main" val="266128873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107</a:t>
            </a:fld>
            <a:endParaRPr lang="en-US" altLang="en-US" dirty="0"/>
          </a:p>
        </p:txBody>
      </p:sp>
    </p:spTree>
    <p:extLst>
      <p:ext uri="{BB962C8B-B14F-4D97-AF65-F5344CB8AC3E}">
        <p14:creationId xmlns:p14="http://schemas.microsoft.com/office/powerpoint/2010/main" val="136856485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user still has the</a:t>
            </a:r>
            <a:r>
              <a:rPr lang="en-US" baseline="0" dirty="0" smtClean="0"/>
              <a:t> </a:t>
            </a:r>
            <a:r>
              <a:rPr lang="en-US" dirty="0" smtClean="0"/>
              <a:t>complete functionality of the device, but also has additional capabilities, bypassing the OS-imposed user restrictions.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108</a:t>
            </a:fld>
            <a:endParaRPr lang="en-US" altLang="en-US" dirty="0"/>
          </a:p>
        </p:txBody>
      </p:sp>
    </p:spTree>
    <p:extLst>
      <p:ext uri="{BB962C8B-B14F-4D97-AF65-F5344CB8AC3E}">
        <p14:creationId xmlns:p14="http://schemas.microsoft.com/office/powerpoint/2010/main" val="369016181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Mainframes represent the history of computing, and although many people think they have disappeared, they are still very much alive in enterprise computing. Mainframes are high-performance machines that offer large quantities of memory, computing power, and storage. Mainframes have been used for decades for high-volume transaction systems as well as high performance computing. </a:t>
            </a:r>
          </a:p>
          <a:p>
            <a:endParaRPr lang="en-US" dirty="0" smtClean="0"/>
          </a:p>
          <a:p>
            <a:r>
              <a:rPr lang="en-US" dirty="0" smtClean="0"/>
              <a:t>Mainframe environments tend to have very strong configuration control mechanisms, and very high levels of stability.</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109</a:t>
            </a:fld>
            <a:endParaRPr lang="en-US" altLang="en-US" dirty="0"/>
          </a:p>
        </p:txBody>
      </p:sp>
    </p:spTree>
    <p:extLst>
      <p:ext uri="{BB962C8B-B14F-4D97-AF65-F5344CB8AC3E}">
        <p14:creationId xmlns:p14="http://schemas.microsoft.com/office/powerpoint/2010/main" val="1469505000"/>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OS in a game console is not there for the user, but rather there to support the specific applications or game. There typically is no user interface to the OS on a game console for a user to interact with; rather, the OS is designed for a sole purpose. Updates for the firmware and OS-level software are provided by the console manufacturer. This closed environment offers a reasonable level of risk associated with the security of the systems that are connected.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110</a:t>
            </a:fld>
            <a:endParaRPr lang="en-US" altLang="en-US" dirty="0"/>
          </a:p>
        </p:txBody>
      </p:sp>
    </p:spTree>
    <p:extLst>
      <p:ext uri="{BB962C8B-B14F-4D97-AF65-F5344CB8AC3E}">
        <p14:creationId xmlns:p14="http://schemas.microsoft.com/office/powerpoint/2010/main" val="8005311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Recently the functionality has expanded to onscreen entertainment and navigation systems. As the functionality of the systems is expanding, with the addition of networking capability, the same security risks associated with other networked systems emerge.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111</a:t>
            </a:fld>
            <a:endParaRPr lang="en-US" altLang="en-US" dirty="0"/>
          </a:p>
        </p:txBody>
      </p:sp>
    </p:spTree>
    <p:extLst>
      <p:ext uri="{BB962C8B-B14F-4D97-AF65-F5344CB8AC3E}">
        <p14:creationId xmlns:p14="http://schemas.microsoft.com/office/powerpoint/2010/main" val="269146127"/>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segmentation, security layers, wrappers, and firewalls assist in the securing of the network</a:t>
            </a:r>
            <a:r>
              <a:rPr lang="en-US" baseline="0" dirty="0" smtClean="0"/>
              <a:t> </a:t>
            </a:r>
            <a:r>
              <a:rPr lang="en-US" dirty="0" smtClean="0"/>
              <a:t>connections between these systems. Manual updates, firmware control, and control redundancy assist in the security of the device operation.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112</a:t>
            </a:fld>
            <a:endParaRPr lang="en-US" altLang="en-US" dirty="0"/>
          </a:p>
        </p:txBody>
      </p:sp>
    </p:spTree>
    <p:extLst>
      <p:ext uri="{BB962C8B-B14F-4D97-AF65-F5344CB8AC3E}">
        <p14:creationId xmlns:p14="http://schemas.microsoft.com/office/powerpoint/2010/main" val="1250146538"/>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challenges with alternative systems is that the devices themselves may not have typical security controls such as access controls or encryption included in their function sets. This makes external controls such as network segmentation even more critical as part of a security solution.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113</a:t>
            </a:fld>
            <a:endParaRPr lang="en-US" altLang="en-US" dirty="0"/>
          </a:p>
        </p:txBody>
      </p:sp>
    </p:spTree>
    <p:extLst>
      <p:ext uri="{BB962C8B-B14F-4D97-AF65-F5344CB8AC3E}">
        <p14:creationId xmlns:p14="http://schemas.microsoft.com/office/powerpoint/2010/main" val="954560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a:t>
            </a:fld>
            <a:endParaRPr lang="en-US" altLang="en-US" dirty="0"/>
          </a:p>
        </p:txBody>
      </p:sp>
    </p:spTree>
    <p:extLst>
      <p:ext uri="{BB962C8B-B14F-4D97-AF65-F5344CB8AC3E}">
        <p14:creationId xmlns:p14="http://schemas.microsoft.com/office/powerpoint/2010/main" val="1078785102"/>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a network can manage traffic based on networking information, this is not a complete security solution. </a:t>
            </a:r>
          </a:p>
          <a:p>
            <a:endParaRPr lang="en-US" dirty="0" smtClean="0"/>
          </a:p>
          <a:p>
            <a:r>
              <a:rPr lang="en-US" dirty="0" smtClean="0"/>
              <a:t>Adding additional layers, such as application layer firewalls and authentication services, adds additional security functions that further reduce the risk associated with the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114</a:t>
            </a:fld>
            <a:endParaRPr lang="en-US" altLang="en-US" dirty="0"/>
          </a:p>
        </p:txBody>
      </p:sp>
    </p:spTree>
    <p:extLst>
      <p:ext uri="{BB962C8B-B14F-4D97-AF65-F5344CB8AC3E}">
        <p14:creationId xmlns:p14="http://schemas.microsoft.com/office/powerpoint/2010/main" val="268377511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115</a:t>
            </a:fld>
            <a:endParaRPr lang="en-US" altLang="en-US" dirty="0"/>
          </a:p>
        </p:txBody>
      </p:sp>
    </p:spTree>
    <p:extLst>
      <p:ext uri="{BB962C8B-B14F-4D97-AF65-F5344CB8AC3E}">
        <p14:creationId xmlns:p14="http://schemas.microsoft.com/office/powerpoint/2010/main" val="255071563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 systems eventually require updates to fix issues, patch vulnerabilities, and even change functionality. In alternative environments, these changes are in many cases done in a manual manner.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116</a:t>
            </a:fld>
            <a:endParaRPr lang="en-US" altLang="en-US" dirty="0"/>
          </a:p>
        </p:txBody>
      </p:sp>
    </p:spTree>
    <p:extLst>
      <p:ext uri="{BB962C8B-B14F-4D97-AF65-F5344CB8AC3E}">
        <p14:creationId xmlns:p14="http://schemas.microsoft.com/office/powerpoint/2010/main" val="351939139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Firmware is present in virtually every system, but in many embedded systems it plays an even more critical role, as it may also contain the OS and application.</a:t>
            </a:r>
          </a:p>
          <a:p>
            <a:endParaRPr lang="en-US" dirty="0" smtClean="0"/>
          </a:p>
          <a:p>
            <a:r>
              <a:rPr lang="en-US" dirty="0" smtClean="0"/>
              <a:t>If an unauthorized party is able to change the firmware of a system, as demonstrated in an attack against ATMs, an adversary can gain complete functional control over a system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117</a:t>
            </a:fld>
            <a:endParaRPr lang="en-US" altLang="en-US" dirty="0"/>
          </a:p>
        </p:txBody>
      </p:sp>
    </p:spTree>
    <p:extLst>
      <p:ext uri="{BB962C8B-B14F-4D97-AF65-F5344CB8AC3E}">
        <p14:creationId xmlns:p14="http://schemas.microsoft.com/office/powerpoint/2010/main" val="1569298639"/>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common to see wrappers used in alternative environments to prepare communications for IP transmission.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118</a:t>
            </a:fld>
            <a:endParaRPr lang="en-US" altLang="en-US" dirty="0"/>
          </a:p>
        </p:txBody>
      </p:sp>
    </p:spTree>
    <p:extLst>
      <p:ext uri="{BB962C8B-B14F-4D97-AF65-F5344CB8AC3E}">
        <p14:creationId xmlns:p14="http://schemas.microsoft.com/office/powerpoint/2010/main" val="145280576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objective is to raise barriers to entry, preventing unauthorized parties from reaching vulnerabilities, and to mitigate those vulnerabilities they can reach such that the attacker cannot proceed further. There is no such thing as perfect security, but a series of overlapping controls can make exploitation nearly impossible.</a:t>
            </a:r>
          </a:p>
          <a:p>
            <a:endParaRPr lang="en-US" dirty="0" smtClean="0"/>
          </a:p>
          <a:p>
            <a:r>
              <a:rPr lang="en-US" dirty="0" smtClean="0"/>
              <a:t>When the system is in an alternative environment, whether static or not, the principles of security still apply. In fact, in many cases, they are even more critical because the devices themselves have little to no security functionality and thus depend on the supporting environment to be secure.</a:t>
            </a:r>
          </a:p>
          <a:p>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119</a:t>
            </a:fld>
            <a:endParaRPr lang="en-US" altLang="en-US" dirty="0"/>
          </a:p>
        </p:txBody>
      </p:sp>
    </p:spTree>
    <p:extLst>
      <p:ext uri="{BB962C8B-B14F-4D97-AF65-F5344CB8AC3E}">
        <p14:creationId xmlns:p14="http://schemas.microsoft.com/office/powerpoint/2010/main" val="330273879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880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5666E6A-0A59-4909-8FD5-11C83E9AA709}" type="slidenum">
              <a:rPr lang="en-US" altLang="en-US" smtClean="0"/>
              <a:pPr eaLnBrk="1" hangingPunct="1"/>
              <a:t>120</a:t>
            </a:fld>
            <a:endParaRPr lang="en-US" altLang="en-US" dirty="0" smtClean="0"/>
          </a:p>
        </p:txBody>
      </p:sp>
    </p:spTree>
    <p:extLst>
      <p:ext uri="{BB962C8B-B14F-4D97-AF65-F5344CB8AC3E}">
        <p14:creationId xmlns:p14="http://schemas.microsoft.com/office/powerpoint/2010/main" val="3042901126"/>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solidFill>
                  <a:schemeClr val="tx1"/>
                </a:solidFill>
                <a:latin typeface="Arial" pitchFamily="34" charset="0"/>
                <a:ea typeface="ヒラギノ角ゴ Pro W3" pitchFamily="-112" charset="-128"/>
              </a:rPr>
              <a:t>Auditing</a:t>
            </a:r>
            <a:r>
              <a:rPr lang="en-US" altLang="en-US" dirty="0" smtClean="0">
                <a:solidFill>
                  <a:schemeClr val="tx1"/>
                </a:solidFill>
                <a:latin typeface="Arial" pitchFamily="34" charset="0"/>
                <a:ea typeface="ヒラギノ角ゴ Pro W3" pitchFamily="-112" charset="-128"/>
              </a:rPr>
              <a:t> – Actions or processes used to verify the assigned privileges and rights of a user, or any capabilities used to create and maintain a record showing who accessed a particular system</a:t>
            </a:r>
            <a:r>
              <a:rPr lang="en-US" altLang="en-US" baseline="0" dirty="0" smtClean="0">
                <a:solidFill>
                  <a:schemeClr val="tx1"/>
                </a:solidFill>
                <a:latin typeface="Arial" pitchFamily="34" charset="0"/>
                <a:ea typeface="ヒラギノ角ゴ Pro W3" pitchFamily="-112" charset="-128"/>
              </a:rPr>
              <a:t> </a:t>
            </a:r>
            <a:r>
              <a:rPr lang="en-US" altLang="en-US" dirty="0" smtClean="0">
                <a:solidFill>
                  <a:schemeClr val="tx1"/>
                </a:solidFill>
                <a:latin typeface="Arial" pitchFamily="34" charset="0"/>
                <a:ea typeface="ヒラギノ角ゴ Pro W3" pitchFamily="-112" charset="-128"/>
              </a:rPr>
              <a:t>and what actions they performed.</a:t>
            </a:r>
          </a:p>
          <a:p>
            <a:r>
              <a:rPr lang="en-US" altLang="en-US" u="sng" dirty="0" smtClean="0">
                <a:solidFill>
                  <a:schemeClr val="tx1"/>
                </a:solidFill>
                <a:latin typeface="Arial" pitchFamily="34" charset="0"/>
                <a:ea typeface="ヒラギノ角ゴ Pro W3" pitchFamily="-112" charset="-128"/>
              </a:rPr>
              <a:t>Backdoor</a:t>
            </a:r>
            <a:r>
              <a:rPr lang="en-US" altLang="en-US" dirty="0" smtClean="0">
                <a:solidFill>
                  <a:schemeClr val="tx1"/>
                </a:solidFill>
                <a:latin typeface="Arial" pitchFamily="34" charset="0"/>
                <a:ea typeface="ヒラギノ角ゴ Pro W3" pitchFamily="-112" charset="-128"/>
              </a:rPr>
              <a:t> – A hidden method used to gain access to a computer system, network, or application. Often used by software developers to ensure unrestricted access to the systems they create. Synonymous with trapdoor.</a:t>
            </a:r>
          </a:p>
          <a:p>
            <a:r>
              <a:rPr lang="en-US" altLang="en-US" u="sng" dirty="0" smtClean="0">
                <a:solidFill>
                  <a:schemeClr val="tx1"/>
                </a:solidFill>
                <a:latin typeface="Arial" pitchFamily="34" charset="0"/>
                <a:ea typeface="ヒラギノ角ゴ Pro W3" pitchFamily="-112" charset="-128"/>
              </a:rPr>
              <a:t>Birthday attack</a:t>
            </a:r>
            <a:r>
              <a:rPr lang="en-US" altLang="en-US" u="none" dirty="0" smtClean="0">
                <a:solidFill>
                  <a:schemeClr val="tx1"/>
                </a:solidFill>
                <a:latin typeface="Arial" pitchFamily="34" charset="0"/>
                <a:ea typeface="ヒラギノ角ゴ Pro W3" pitchFamily="-112" charset="-128"/>
              </a:rPr>
              <a:t> </a:t>
            </a:r>
            <a:r>
              <a:rPr lang="en-US" altLang="en-US" dirty="0" smtClean="0">
                <a:solidFill>
                  <a:schemeClr val="tx1"/>
                </a:solidFill>
                <a:latin typeface="Arial" pitchFamily="34" charset="0"/>
                <a:ea typeface="ヒラギノ角ゴ Pro W3" pitchFamily="-112" charset="-128"/>
              </a:rPr>
              <a:t>– A form of attack in which the attack needs to match not a specific item but just one of a set of items.</a:t>
            </a:r>
          </a:p>
          <a:p>
            <a:r>
              <a:rPr lang="en-US" altLang="en-US" u="sng" dirty="0" smtClean="0">
                <a:solidFill>
                  <a:schemeClr val="tx1"/>
                </a:solidFill>
                <a:latin typeface="Arial" pitchFamily="34" charset="0"/>
                <a:ea typeface="ヒラギノ角ゴ Pro W3" pitchFamily="-112" charset="-128"/>
              </a:rPr>
              <a:t>Botnet</a:t>
            </a:r>
            <a:r>
              <a:rPr lang="en-US" altLang="en-US" dirty="0" smtClean="0">
                <a:solidFill>
                  <a:schemeClr val="tx1"/>
                </a:solidFill>
                <a:latin typeface="Arial" pitchFamily="34" charset="0"/>
                <a:ea typeface="ヒラギノ角ゴ Pro W3" pitchFamily="-112" charset="-128"/>
              </a:rPr>
              <a:t> – A term for a collection of software robots, or bots, that runs autonomously and automatically and commonly invisibly in the background. The term is most often associated with malicious software, but it can also refer to the network of computers using distributed computing software.</a:t>
            </a:r>
          </a:p>
          <a:p>
            <a:r>
              <a:rPr lang="en-US" altLang="en-US" u="sng" dirty="0" smtClean="0">
                <a:solidFill>
                  <a:schemeClr val="tx1"/>
                </a:solidFill>
                <a:latin typeface="Arial" pitchFamily="34" charset="0"/>
                <a:ea typeface="ヒラギノ角ゴ Pro W3" pitchFamily="-112" charset="-128"/>
              </a:rPr>
              <a:t>Buffer overflow</a:t>
            </a:r>
            <a:r>
              <a:rPr lang="en-US" altLang="en-US" dirty="0" smtClean="0">
                <a:solidFill>
                  <a:schemeClr val="tx1"/>
                </a:solidFill>
                <a:latin typeface="Arial" pitchFamily="34" charset="0"/>
                <a:ea typeface="ヒラギノ角ゴ Pro W3" pitchFamily="-112" charset="-128"/>
              </a:rPr>
              <a:t> – A specific type of software coding error that enables user input to overflow the allocated storage area and corrupt a running program.</a:t>
            </a:r>
          </a:p>
          <a:p>
            <a:r>
              <a:rPr lang="en-US" altLang="en-US" u="sng" dirty="0" smtClean="0">
                <a:solidFill>
                  <a:schemeClr val="tx1"/>
                </a:solidFill>
                <a:latin typeface="Arial" pitchFamily="34" charset="0"/>
                <a:ea typeface="ヒラギノ角ゴ Pro W3" pitchFamily="-112" charset="-128"/>
              </a:rPr>
              <a:t>Denial-of-service (DoS) attack</a:t>
            </a:r>
            <a:r>
              <a:rPr lang="en-US" altLang="en-US" dirty="0" smtClean="0">
                <a:solidFill>
                  <a:schemeClr val="tx1"/>
                </a:solidFill>
                <a:latin typeface="Arial" pitchFamily="34" charset="0"/>
                <a:ea typeface="ヒラギノ角ゴ Pro W3" pitchFamily="-112" charset="-128"/>
              </a:rPr>
              <a:t> – An attack in which actions are taken to deprive authorized individuals from accessing a system, its resources, the data it stores or processes, or the network to which it is connected.</a:t>
            </a:r>
          </a:p>
          <a:p>
            <a:r>
              <a:rPr lang="en-US" altLang="en-US" u="sng" dirty="0" smtClean="0">
                <a:solidFill>
                  <a:schemeClr val="tx1"/>
                </a:solidFill>
                <a:latin typeface="Arial" pitchFamily="34" charset="0"/>
                <a:ea typeface="ヒラギノ角ゴ Pro W3" pitchFamily="-112" charset="-128"/>
              </a:rPr>
              <a:t>Distributed denial-of-service (DDoS) attack</a:t>
            </a:r>
            <a:r>
              <a:rPr lang="en-US" altLang="en-US" dirty="0" smtClean="0">
                <a:solidFill>
                  <a:schemeClr val="tx1"/>
                </a:solidFill>
                <a:latin typeface="Arial" pitchFamily="34" charset="0"/>
                <a:ea typeface="ヒラギノ角ゴ Pro W3" pitchFamily="-112" charset="-128"/>
              </a:rPr>
              <a:t> – A special type of DoS attack in which the attacker elicits the generally unwilling support of other systems to launch a many-against-one attack.</a:t>
            </a:r>
          </a:p>
          <a:p>
            <a:r>
              <a:rPr lang="en-US" altLang="en-US" u="sng" dirty="0" smtClean="0">
                <a:solidFill>
                  <a:schemeClr val="tx1"/>
                </a:solidFill>
                <a:latin typeface="Arial" pitchFamily="34" charset="0"/>
                <a:ea typeface="ヒラギノ角ゴ Pro W3" pitchFamily="-112" charset="-128"/>
              </a:rPr>
              <a:t>DNS kiting</a:t>
            </a:r>
            <a:r>
              <a:rPr lang="en-US" altLang="en-US" dirty="0" smtClean="0">
                <a:solidFill>
                  <a:schemeClr val="tx1"/>
                </a:solidFill>
                <a:latin typeface="Arial" pitchFamily="34" charset="0"/>
                <a:ea typeface="ヒラギノ角ゴ Pro W3" pitchFamily="-112" charset="-128"/>
              </a:rPr>
              <a:t> – The use of a DNS record during the payment grace period without paying.</a:t>
            </a:r>
          </a:p>
          <a:p>
            <a:r>
              <a:rPr lang="en-US" altLang="en-US" u="sng" dirty="0" smtClean="0">
                <a:solidFill>
                  <a:schemeClr val="tx1"/>
                </a:solidFill>
                <a:latin typeface="Arial" pitchFamily="34" charset="0"/>
                <a:ea typeface="ヒラギノ角ゴ Pro W3" pitchFamily="-112" charset="-128"/>
              </a:rPr>
              <a:t>Drive-by download attack</a:t>
            </a:r>
            <a:r>
              <a:rPr lang="en-US" altLang="en-US" dirty="0" smtClean="0">
                <a:solidFill>
                  <a:schemeClr val="tx1"/>
                </a:solidFill>
                <a:latin typeface="Arial" pitchFamily="34" charset="0"/>
                <a:ea typeface="ヒラギノ角ゴ Pro W3" pitchFamily="-112" charset="-128"/>
              </a:rPr>
              <a:t> – An attack on an innocent victim machine where content is downloaded without the user’s knowledge.</a:t>
            </a:r>
          </a:p>
          <a:p>
            <a:r>
              <a:rPr lang="en-US" altLang="en-US" u="sng" dirty="0" smtClean="0">
                <a:solidFill>
                  <a:schemeClr val="tx1"/>
                </a:solidFill>
                <a:latin typeface="Arial" pitchFamily="34" charset="0"/>
                <a:ea typeface="ヒラギノ角ゴ Pro W3" pitchFamily="-112" charset="-128"/>
              </a:rPr>
              <a:t>Integer overflow</a:t>
            </a:r>
            <a:r>
              <a:rPr lang="en-US" altLang="en-US" dirty="0" smtClean="0">
                <a:solidFill>
                  <a:schemeClr val="tx1"/>
                </a:solidFill>
                <a:latin typeface="Arial" pitchFamily="34" charset="0"/>
                <a:ea typeface="ヒラギノ角ゴ Pro W3" pitchFamily="-112" charset="-128"/>
              </a:rPr>
              <a:t> – An error condition caused by the mismatch between a variable assigned storage size and the size of the value being manipulated.</a:t>
            </a:r>
          </a:p>
          <a:p>
            <a:r>
              <a:rPr lang="en-US" altLang="en-US" u="sng" dirty="0" smtClean="0">
                <a:solidFill>
                  <a:schemeClr val="tx1"/>
                </a:solidFill>
                <a:effectLst/>
                <a:latin typeface="Arial" pitchFamily="34" charset="0"/>
                <a:ea typeface="ヒラギノ角ゴ Pro W3" pitchFamily="-112" charset="-128"/>
              </a:rPr>
              <a:t>Logic bomb</a:t>
            </a:r>
            <a:r>
              <a:rPr lang="en-US" altLang="en-US" dirty="0" smtClean="0">
                <a:solidFill>
                  <a:schemeClr val="tx1"/>
                </a:solidFill>
                <a:latin typeface="Arial" pitchFamily="34" charset="0"/>
                <a:ea typeface="ヒラギノ角ゴ Pro W3" pitchFamily="-112" charset="-128"/>
              </a:rPr>
              <a:t> – A form of malicious code or software that is triggered by a specific event or condition. See also time bomb.</a:t>
            </a:r>
          </a:p>
        </p:txBody>
      </p:sp>
      <p:sp>
        <p:nvSpPr>
          <p:cNvPr id="4" name="Slide Number Placeholder 3"/>
          <p:cNvSpPr>
            <a:spLocks noGrp="1"/>
          </p:cNvSpPr>
          <p:nvPr>
            <p:ph type="sldNum" sz="quarter" idx="5"/>
          </p:nvPr>
        </p:nvSpPr>
        <p:spPr/>
        <p:txBody>
          <a:bodyPr/>
          <a:lstStyle/>
          <a:p>
            <a:pPr>
              <a:defRPr/>
            </a:pPr>
            <a:fld id="{4AF4CD94-9177-402C-96F0-891DDBCB8C0F}" type="slidenum">
              <a:rPr lang="en-US" smtClean="0"/>
              <a:pPr>
                <a:defRPr/>
              </a:pPr>
              <a:t>122</a:t>
            </a:fld>
            <a:endParaRPr lang="en-US" dirty="0"/>
          </a:p>
        </p:txBody>
      </p:sp>
    </p:spTree>
    <p:extLst>
      <p:ext uri="{BB962C8B-B14F-4D97-AF65-F5344CB8AC3E}">
        <p14:creationId xmlns:p14="http://schemas.microsoft.com/office/powerpoint/2010/main" val="115945835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itchFamily="34" charset="0"/>
                <a:ea typeface="ヒラギノ角ゴ Pro W3" pitchFamily="-112" charset="-128"/>
              </a:rPr>
              <a:t>Malware</a:t>
            </a:r>
            <a:r>
              <a:rPr lang="en-US" altLang="en-US" dirty="0" smtClean="0">
                <a:latin typeface="Arial" pitchFamily="34" charset="0"/>
                <a:ea typeface="ヒラギノ角ゴ Pro W3" pitchFamily="-112" charset="-128"/>
              </a:rPr>
              <a:t> – A class of software that is designed to cause harm.</a:t>
            </a:r>
          </a:p>
          <a:p>
            <a:r>
              <a:rPr lang="en-US" altLang="en-US" u="sng" dirty="0" smtClean="0">
                <a:latin typeface="Arial" pitchFamily="34" charset="0"/>
                <a:ea typeface="ヒラギノ角ゴ Pro W3" pitchFamily="-112" charset="-128"/>
              </a:rPr>
              <a:t>Man-in-the-middle attack</a:t>
            </a:r>
            <a:r>
              <a:rPr lang="en-US" altLang="en-US" dirty="0" smtClean="0">
                <a:latin typeface="Arial" pitchFamily="34" charset="0"/>
                <a:ea typeface="ヒラギノ角ゴ Pro W3" pitchFamily="-112" charset="-128"/>
              </a:rPr>
              <a:t> – Any attack that attempts to use a network node as the intermediary between two other nodes. Each of the endpoint nodes thinks it is talking directly to the other, but each is actually talking to the intermediary.</a:t>
            </a:r>
          </a:p>
          <a:p>
            <a:r>
              <a:rPr lang="en-US" altLang="en-US" u="sng" dirty="0" smtClean="0">
                <a:latin typeface="Arial" pitchFamily="34" charset="0"/>
                <a:ea typeface="ヒラギノ角ゴ Pro W3" pitchFamily="-112" charset="-128"/>
              </a:rPr>
              <a:t>Null session</a:t>
            </a:r>
            <a:r>
              <a:rPr lang="en-US" altLang="en-US" dirty="0" smtClean="0">
                <a:latin typeface="Arial" pitchFamily="34" charset="0"/>
                <a:ea typeface="ヒラギノ角ゴ Pro W3" pitchFamily="-112" charset="-128"/>
              </a:rPr>
              <a:t> – The way in which Microsoft Windows represents an unauthenticated connection.</a:t>
            </a:r>
          </a:p>
          <a:p>
            <a:r>
              <a:rPr lang="en-US" altLang="en-US" u="sng" dirty="0" smtClean="0">
                <a:latin typeface="Arial" pitchFamily="34" charset="0"/>
                <a:ea typeface="ヒラギノ角ゴ Pro W3" pitchFamily="-112" charset="-128"/>
              </a:rPr>
              <a:t>Pharming</a:t>
            </a:r>
            <a:r>
              <a:rPr lang="en-US" altLang="en-US" dirty="0" smtClean="0">
                <a:latin typeface="Arial" pitchFamily="34" charset="0"/>
                <a:ea typeface="ヒラギノ角ゴ Pro W3" pitchFamily="-112" charset="-128"/>
              </a:rPr>
              <a:t> – The use of a fake web site to socially engineer someone out of credentials.</a:t>
            </a:r>
          </a:p>
          <a:p>
            <a:r>
              <a:rPr lang="en-US" altLang="en-US" u="sng" dirty="0" smtClean="0">
                <a:latin typeface="Arial" pitchFamily="34" charset="0"/>
                <a:ea typeface="ヒラギノ角ゴ Pro W3" pitchFamily="-112" charset="-128"/>
              </a:rPr>
              <a:t>Phishing</a:t>
            </a:r>
            <a:r>
              <a:rPr lang="en-US" altLang="en-US" dirty="0" smtClean="0">
                <a:latin typeface="Arial" pitchFamily="34" charset="0"/>
                <a:ea typeface="ヒラギノ角ゴ Pro W3" pitchFamily="-112" charset="-128"/>
              </a:rPr>
              <a:t> – The use of social engineering to trick a user into responding to something such as an e-mail to instantiate a malware-based attack.</a:t>
            </a:r>
          </a:p>
          <a:p>
            <a:r>
              <a:rPr lang="en-US" altLang="en-US" u="sng" dirty="0" smtClean="0">
                <a:latin typeface="Arial" pitchFamily="34" charset="0"/>
                <a:ea typeface="ヒラギノ角ゴ Pro W3" pitchFamily="-112" charset="-128"/>
              </a:rPr>
              <a:t>Ransomware</a:t>
            </a:r>
            <a:r>
              <a:rPr lang="en-US" altLang="en-US" dirty="0" smtClean="0">
                <a:latin typeface="Arial" pitchFamily="34" charset="0"/>
                <a:ea typeface="ヒラギノ角ゴ Pro W3" pitchFamily="-112" charset="-128"/>
              </a:rPr>
              <a:t> – Malware that encrypts sensitive files and offers their return for a ransom.</a:t>
            </a:r>
          </a:p>
          <a:p>
            <a:r>
              <a:rPr lang="en-US" altLang="en-US" u="sng" dirty="0" smtClean="0">
                <a:latin typeface="Arial" pitchFamily="34" charset="0"/>
                <a:ea typeface="ヒラギノ角ゴ Pro W3" pitchFamily="-112" charset="-128"/>
              </a:rPr>
              <a:t>Replay attack</a:t>
            </a:r>
            <a:r>
              <a:rPr lang="en-US" altLang="en-US" dirty="0" smtClean="0">
                <a:latin typeface="Arial" pitchFamily="34" charset="0"/>
                <a:ea typeface="ヒラギノ角ゴ Pro W3" pitchFamily="-112" charset="-128"/>
              </a:rPr>
              <a:t> – An attack where data is replayed through a system to reproduce a series of transactions.</a:t>
            </a:r>
          </a:p>
          <a:p>
            <a:r>
              <a:rPr lang="en-US" altLang="en-US" u="sng" dirty="0" smtClean="0">
                <a:latin typeface="Arial" pitchFamily="34" charset="0"/>
                <a:ea typeface="ヒラギノ角ゴ Pro W3" pitchFamily="-112" charset="-128"/>
              </a:rPr>
              <a:t>Rootkit</a:t>
            </a:r>
            <a:r>
              <a:rPr lang="en-US" altLang="en-US" dirty="0" smtClean="0">
                <a:latin typeface="Arial" pitchFamily="34" charset="0"/>
                <a:ea typeface="ヒラギノ角ゴ Pro W3" pitchFamily="-112" charset="-128"/>
              </a:rPr>
              <a:t> – A form of malware that modifies the OS in a system to change the behavior of the system.</a:t>
            </a:r>
          </a:p>
          <a:p>
            <a:r>
              <a:rPr lang="en-US" altLang="en-US" u="sng" dirty="0" smtClean="0">
                <a:latin typeface="Arial" pitchFamily="34" charset="0"/>
                <a:ea typeface="ヒラギノ角ゴ Pro W3" pitchFamily="-112" charset="-128"/>
              </a:rPr>
              <a:t>Sequence number</a:t>
            </a:r>
            <a:r>
              <a:rPr lang="en-US" altLang="en-US" dirty="0" smtClean="0">
                <a:latin typeface="Arial" pitchFamily="34" charset="0"/>
                <a:ea typeface="ヒラギノ角ゴ Pro W3" pitchFamily="-112" charset="-128"/>
              </a:rPr>
              <a:t> – A number within a TCP packet to maintain TCP connections and conversation integrity.</a:t>
            </a:r>
          </a:p>
          <a:p>
            <a:r>
              <a:rPr lang="en-US" altLang="en-US" u="sng" dirty="0" smtClean="0">
                <a:latin typeface="Arial" pitchFamily="34" charset="0"/>
                <a:ea typeface="ヒラギノ角ゴ Pro W3" pitchFamily="-112" charset="-128"/>
              </a:rPr>
              <a:t>Smurf attack</a:t>
            </a:r>
            <a:r>
              <a:rPr lang="en-US" altLang="en-US" dirty="0" smtClean="0">
                <a:latin typeface="Arial" pitchFamily="34" charset="0"/>
                <a:ea typeface="ヒラギノ角ゴ Pro W3" pitchFamily="-112" charset="-128"/>
              </a:rPr>
              <a:t> – A method of generating significant numbers of packets for a DoS attack.</a:t>
            </a:r>
          </a:p>
          <a:p>
            <a:r>
              <a:rPr lang="en-US" altLang="en-US" u="sng" dirty="0" smtClean="0">
                <a:latin typeface="Arial" pitchFamily="34" charset="0"/>
                <a:ea typeface="ヒラギノ角ゴ Pro W3" pitchFamily="-112" charset="-128"/>
              </a:rPr>
              <a:t>Sniffing</a:t>
            </a:r>
            <a:r>
              <a:rPr lang="en-US" altLang="en-US" dirty="0" smtClean="0">
                <a:latin typeface="Arial" pitchFamily="34" charset="0"/>
                <a:ea typeface="ヒラギノ角ゴ Pro W3" pitchFamily="-112" charset="-128"/>
              </a:rPr>
              <a:t> – The use of a software or hardware device (sniffer) to observe network traffic as it passes through a network on a shared broadcast media.</a:t>
            </a:r>
          </a:p>
          <a:p>
            <a:r>
              <a:rPr lang="en-US" altLang="en-US" u="sng" dirty="0" smtClean="0">
                <a:latin typeface="Arial" pitchFamily="34" charset="0"/>
                <a:ea typeface="ヒラギノ角ゴ Pro W3" pitchFamily="-112" charset="-128"/>
              </a:rPr>
              <a:t>Spear phishing</a:t>
            </a:r>
            <a:r>
              <a:rPr lang="en-US" altLang="en-US" dirty="0" smtClean="0">
                <a:latin typeface="Arial" pitchFamily="34" charset="0"/>
                <a:ea typeface="ヒラギノ角ゴ Pro W3" pitchFamily="-112" charset="-128"/>
              </a:rPr>
              <a:t> – A form of targeted phishing where specific information is included to convince the recipient that the communication is genuine.</a:t>
            </a:r>
          </a:p>
          <a:p>
            <a:r>
              <a:rPr lang="en-US" altLang="en-US" u="sng" dirty="0" smtClean="0">
                <a:latin typeface="Arial" pitchFamily="34" charset="0"/>
                <a:ea typeface="ヒラギノ角ゴ Pro W3" pitchFamily="-112" charset="-128"/>
              </a:rPr>
              <a:t>Spoofing</a:t>
            </a:r>
            <a:r>
              <a:rPr lang="en-US" altLang="en-US" dirty="0" smtClean="0">
                <a:latin typeface="Arial" pitchFamily="34" charset="0"/>
                <a:ea typeface="ヒラギノ角ゴ Pro W3" pitchFamily="-112" charset="-128"/>
              </a:rPr>
              <a:t> – Making data appear to have originated from another source so as to hide the true origin from the recipient.</a:t>
            </a:r>
          </a:p>
          <a:p>
            <a:r>
              <a:rPr lang="en-US" altLang="en-US" u="sng" dirty="0" smtClean="0">
                <a:latin typeface="Arial" pitchFamily="34" charset="0"/>
                <a:ea typeface="ヒラギノ角ゴ Pro W3" pitchFamily="-112" charset="-128"/>
              </a:rPr>
              <a:t>Spyware</a:t>
            </a:r>
            <a:r>
              <a:rPr lang="en-US" altLang="en-US" dirty="0" smtClean="0">
                <a:latin typeface="Arial" pitchFamily="34" charset="0"/>
                <a:ea typeface="ヒラギノ角ゴ Pro W3" pitchFamily="-112" charset="-128"/>
              </a:rPr>
              <a:t> – Malware designed to spy on a use, typically recording information such as keystrokes for passwords.</a:t>
            </a:r>
          </a:p>
        </p:txBody>
      </p:sp>
      <p:sp>
        <p:nvSpPr>
          <p:cNvPr id="4" name="Slide Number Placeholder 3"/>
          <p:cNvSpPr>
            <a:spLocks noGrp="1"/>
          </p:cNvSpPr>
          <p:nvPr>
            <p:ph type="sldNum" sz="quarter" idx="5"/>
          </p:nvPr>
        </p:nvSpPr>
        <p:spPr/>
        <p:txBody>
          <a:bodyPr/>
          <a:lstStyle/>
          <a:p>
            <a:pPr>
              <a:defRPr/>
            </a:pPr>
            <a:fld id="{A6AA0865-5C2C-4E08-916A-8976B5994D0E}" type="slidenum">
              <a:rPr lang="en-US" smtClean="0"/>
              <a:pPr>
                <a:defRPr/>
              </a:pPr>
              <a:t>123</a:t>
            </a:fld>
            <a:endParaRPr lang="en-US" dirty="0"/>
          </a:p>
        </p:txBody>
      </p:sp>
    </p:spTree>
    <p:extLst>
      <p:ext uri="{BB962C8B-B14F-4D97-AF65-F5344CB8AC3E}">
        <p14:creationId xmlns:p14="http://schemas.microsoft.com/office/powerpoint/2010/main" val="2189307489"/>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itchFamily="34" charset="0"/>
                <a:ea typeface="ヒラギノ角ゴ Pro W3" pitchFamily="-112" charset="-128"/>
              </a:rPr>
              <a:t>SYN flood</a:t>
            </a:r>
            <a:r>
              <a:rPr lang="en-US" altLang="en-US" dirty="0" smtClean="0">
                <a:latin typeface="Arial" pitchFamily="34" charset="0"/>
                <a:ea typeface="ヒラギノ角ゴ Pro W3" pitchFamily="-112" charset="-128"/>
              </a:rPr>
              <a:t> – A method of performing DoS by exhausting TCP connection resources through partially opening connections and letting them</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time-out.</a:t>
            </a:r>
          </a:p>
          <a:p>
            <a:r>
              <a:rPr lang="en-US" altLang="en-US" u="sng" dirty="0" smtClean="0">
                <a:latin typeface="Arial" pitchFamily="34" charset="0"/>
                <a:ea typeface="ヒラギノ角ゴ Pro W3" pitchFamily="-112" charset="-128"/>
              </a:rPr>
              <a:t>TCP/IP hijacking</a:t>
            </a:r>
            <a:r>
              <a:rPr lang="en-US" altLang="en-US" dirty="0" smtClean="0">
                <a:latin typeface="Arial" pitchFamily="34" charset="0"/>
                <a:ea typeface="ヒラギノ角ゴ Pro W3" pitchFamily="-112" charset="-128"/>
              </a:rPr>
              <a:t> – An attack where the attacker intercepts and hijacks an established TCP connection.</a:t>
            </a:r>
          </a:p>
          <a:p>
            <a:r>
              <a:rPr lang="en-US" altLang="en-US" u="sng" dirty="0" smtClean="0">
                <a:latin typeface="Arial" pitchFamily="34" charset="0"/>
                <a:ea typeface="ヒラギノ角ゴ Pro W3" pitchFamily="-112" charset="-128"/>
              </a:rPr>
              <a:t>Trojan</a:t>
            </a:r>
            <a:r>
              <a:rPr lang="en-US" altLang="en-US" dirty="0" smtClean="0">
                <a:latin typeface="Arial" pitchFamily="34" charset="0"/>
                <a:ea typeface="ヒラギノ角ゴ Pro W3" pitchFamily="-112" charset="-128"/>
              </a:rPr>
              <a:t> – A form of malicious code that appears to provide one service (and may indeed provide that service) but that also hides another purpose. This hidden purpose often has a malicious intent. This code may also be referred to as a Trojan horse.</a:t>
            </a:r>
          </a:p>
          <a:p>
            <a:r>
              <a:rPr lang="en-US" altLang="en-US" u="sng" dirty="0" smtClean="0">
                <a:latin typeface="Arial" pitchFamily="34" charset="0"/>
                <a:ea typeface="ヒラギノ角ゴ Pro W3" pitchFamily="-112" charset="-128"/>
              </a:rPr>
              <a:t>Typo squatting</a:t>
            </a:r>
            <a:r>
              <a:rPr lang="en-US" altLang="en-US" dirty="0" smtClean="0">
                <a:latin typeface="Arial" pitchFamily="34" charset="0"/>
                <a:ea typeface="ヒラギノ角ゴ Pro W3" pitchFamily="-112" charset="-128"/>
              </a:rPr>
              <a:t> – An attack form that involves capitalizing upon common typo errors.</a:t>
            </a:r>
          </a:p>
          <a:p>
            <a:r>
              <a:rPr lang="en-US" altLang="en-US" u="sng" dirty="0" smtClean="0">
                <a:latin typeface="Arial" pitchFamily="34" charset="0"/>
                <a:ea typeface="ヒラギノ角ゴ Pro W3" pitchFamily="-112" charset="-128"/>
              </a:rPr>
              <a:t>Virus</a:t>
            </a:r>
            <a:r>
              <a:rPr lang="en-US" altLang="en-US" dirty="0" smtClean="0">
                <a:latin typeface="Arial" pitchFamily="34" charset="0"/>
                <a:ea typeface="ヒラギノ角ゴ Pro W3" pitchFamily="-112" charset="-128"/>
              </a:rPr>
              <a:t> – A form of malicious code or software that attaches itself to other pieces of code in order to replicate. Viruses may contain a payload, which is a portion of the code that is designed to execute when a certain condition is met (such as on a certain date). This payload is often malicious in nature.</a:t>
            </a:r>
          </a:p>
          <a:p>
            <a:r>
              <a:rPr lang="en-US" altLang="en-US" u="sng" dirty="0" smtClean="0">
                <a:latin typeface="Arial" pitchFamily="34" charset="0"/>
                <a:ea typeface="ヒラギノ角ゴ Pro W3" pitchFamily="-112" charset="-128"/>
              </a:rPr>
              <a:t>Worm</a:t>
            </a:r>
            <a:r>
              <a:rPr lang="en-US" altLang="en-US" dirty="0" smtClean="0">
                <a:latin typeface="Arial" pitchFamily="34" charset="0"/>
                <a:ea typeface="ヒラギノ角ゴ Pro W3" pitchFamily="-112" charset="-128"/>
              </a:rPr>
              <a:t> – An independent piece of malicious code or software that self-replicates. Unlike a virus, it does not need to be attached to another piece of code. A worm replicates by breaking into another system and making a copy of itself on this new system. A worm can contain a destructive payload but does not have to.</a:t>
            </a:r>
          </a:p>
          <a:p>
            <a:r>
              <a:rPr lang="en-US" altLang="en-US" u="sng" dirty="0" smtClean="0">
                <a:latin typeface="Arial" pitchFamily="34" charset="0"/>
                <a:ea typeface="ヒラギノ角ゴ Pro W3" pitchFamily="-112" charset="-128"/>
              </a:rPr>
              <a:t>Zombie</a:t>
            </a:r>
            <a:r>
              <a:rPr lang="en-US" altLang="en-US" baseline="0" dirty="0" smtClean="0">
                <a:latin typeface="Arial" pitchFamily="34" charset="0"/>
                <a:ea typeface="ヒラギノ角ゴ Pro W3" pitchFamily="-112" charset="-128"/>
              </a:rPr>
              <a:t> – </a:t>
            </a:r>
            <a:r>
              <a:rPr lang="en-US" altLang="en-US" dirty="0" smtClean="0">
                <a:latin typeface="Arial" pitchFamily="34" charset="0"/>
                <a:ea typeface="ヒラギノ角ゴ Pro W3" pitchFamily="-112" charset="-128"/>
              </a:rPr>
              <a:t>A machine that is at least partially under the control of a botnet.</a:t>
            </a:r>
          </a:p>
        </p:txBody>
      </p:sp>
      <p:sp>
        <p:nvSpPr>
          <p:cNvPr id="4" name="Slide Number Placeholder 3"/>
          <p:cNvSpPr>
            <a:spLocks noGrp="1"/>
          </p:cNvSpPr>
          <p:nvPr>
            <p:ph type="sldNum" sz="quarter" idx="5"/>
          </p:nvPr>
        </p:nvSpPr>
        <p:spPr/>
        <p:txBody>
          <a:bodyPr/>
          <a:lstStyle/>
          <a:p>
            <a:pPr>
              <a:defRPr/>
            </a:pPr>
            <a:fld id="{A6AA0865-5C2C-4E08-916A-8976B5994D0E}" type="slidenum">
              <a:rPr lang="en-US" smtClean="0"/>
              <a:pPr>
                <a:defRPr/>
              </a:pPr>
              <a:t>124</a:t>
            </a:fld>
            <a:endParaRPr lang="en-US" dirty="0"/>
          </a:p>
        </p:txBody>
      </p:sp>
    </p:spTree>
    <p:extLst>
      <p:ext uri="{BB962C8B-B14F-4D97-AF65-F5344CB8AC3E}">
        <p14:creationId xmlns:p14="http://schemas.microsoft.com/office/powerpoint/2010/main" val="13877541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must meet several key requirements to ensure that the system hardening processes described in this section achieve their security goals. </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These steps ensure that you know what is on the machine, can verify its authenticity, and have an established backup version.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a:t>
            </a:fld>
            <a:endParaRPr lang="en-US" altLang="en-US" dirty="0"/>
          </a:p>
        </p:txBody>
      </p:sp>
    </p:spTree>
    <p:extLst>
      <p:ext uri="{BB962C8B-B14F-4D97-AF65-F5344CB8AC3E}">
        <p14:creationId xmlns:p14="http://schemas.microsoft.com/office/powerpoint/2010/main" val="4191334342"/>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defRPr/>
            </a:pPr>
            <a:r>
              <a:rPr lang="en-US" dirty="0" smtClean="0"/>
              <a:t>Generally, computer systems are attacked either as specific targets or merely as targets of opportunity.</a:t>
            </a:r>
          </a:p>
          <a:p>
            <a:pPr marL="227617" indent="-227617">
              <a:buFont typeface="+mj-lt"/>
              <a:buAutoNum type="arabicPeriod"/>
              <a:defRPr/>
            </a:pPr>
            <a:r>
              <a:rPr lang="en-US" dirty="0" smtClean="0"/>
              <a:t>An attacker’s motivation in specifically targeting a system may be political, monetary, or other.</a:t>
            </a:r>
          </a:p>
          <a:p>
            <a:pPr marL="227617" indent="-227617">
              <a:buFont typeface="+mj-lt"/>
              <a:buAutoNum type="arabicPeriod"/>
              <a:defRPr/>
            </a:pPr>
            <a:r>
              <a:rPr lang="en-US" dirty="0" smtClean="0"/>
              <a:t>In these instances the choice to attack does not rely on the exact hardware and software being used in the targeted system, but rather proceeds in spite of these details.</a:t>
            </a:r>
          </a:p>
          <a:p>
            <a:pPr marL="227617" indent="-227617">
              <a:buFont typeface="+mj-lt"/>
              <a:buAutoNum type="arabicPeriod"/>
              <a:defRPr/>
            </a:pPr>
            <a:r>
              <a:rPr lang="en-US" dirty="0" smtClean="0"/>
              <a:t>Target of opportunity attacks succeed when systems are found which have not been updated with the most current security patches and are therefore vulnerable to specific exploits.</a:t>
            </a:r>
          </a:p>
          <a:p>
            <a:pPr>
              <a:defRPr/>
            </a:pPr>
            <a:endParaRPr lang="en-US" b="1" dirty="0" smtClean="0"/>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4C8B758-E70E-4E3F-BCEB-0CEE8ACF836C}" type="slidenum">
              <a:rPr lang="en-US" altLang="en-US" smtClean="0"/>
              <a:pPr eaLnBrk="1" hangingPunct="1"/>
              <a:t>125</a:t>
            </a:fld>
            <a:endParaRPr lang="en-US" altLang="en-US" dirty="0" smtClean="0"/>
          </a:p>
        </p:txBody>
      </p:sp>
    </p:spTree>
    <p:extLst>
      <p:ext uri="{BB962C8B-B14F-4D97-AF65-F5344CB8AC3E}">
        <p14:creationId xmlns:p14="http://schemas.microsoft.com/office/powerpoint/2010/main" val="252264880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126</a:t>
            </a:fld>
            <a:endParaRPr lang="en-US" altLang="en-US" dirty="0"/>
          </a:p>
        </p:txBody>
      </p:sp>
    </p:spTree>
    <p:extLst>
      <p:ext uri="{BB962C8B-B14F-4D97-AF65-F5344CB8AC3E}">
        <p14:creationId xmlns:p14="http://schemas.microsoft.com/office/powerpoint/2010/main" val="8892470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can be fairly complex in its construction, with specific features designed to assist malware in avoiding detection. Modern malware</a:t>
            </a:r>
            <a:r>
              <a:rPr lang="en-US" baseline="0" dirty="0" smtClean="0"/>
              <a:t> </a:t>
            </a:r>
            <a:r>
              <a:rPr lang="en-US" dirty="0" smtClean="0"/>
              <a:t>can be multipart in construction, where several pieces work together to achieve a desired effect.</a:t>
            </a:r>
          </a:p>
          <a:p>
            <a:endParaRPr lang="en-US" dirty="0" smtClean="0"/>
          </a:p>
          <a:p>
            <a:pPr marL="171450" indent="-171450">
              <a:buFont typeface="Arial" panose="020B0604020202020204" pitchFamily="34" charset="0"/>
              <a:buChar char="•"/>
            </a:pPr>
            <a:r>
              <a:rPr lang="en-US" dirty="0" smtClean="0"/>
              <a:t>When malware has multiple different</a:t>
            </a:r>
            <a:r>
              <a:rPr lang="en-US" baseline="0" dirty="0" smtClean="0"/>
              <a:t> </a:t>
            </a:r>
            <a:r>
              <a:rPr lang="en-US" dirty="0" smtClean="0"/>
              <a:t>objects that it specifically attacks, it is called </a:t>
            </a:r>
            <a:r>
              <a:rPr lang="en-US" i="1" dirty="0" smtClean="0"/>
              <a:t>multipartite</a:t>
            </a:r>
            <a:r>
              <a:rPr lang="en-US" dirty="0" smtClean="0"/>
              <a:t>.</a:t>
            </a:r>
          </a:p>
          <a:p>
            <a:pPr marL="171450" indent="-171450">
              <a:buFont typeface="Arial" panose="020B0604020202020204" pitchFamily="34" charset="0"/>
              <a:buChar char="•"/>
            </a:pPr>
            <a:r>
              <a:rPr lang="en-US" dirty="0" smtClean="0"/>
              <a:t>Many types of malware can include a changing encryption layer to resist pattern-matching detection. These are called </a:t>
            </a:r>
            <a:r>
              <a:rPr lang="en-US" i="1" dirty="0" smtClean="0"/>
              <a:t>polymorphic</a:t>
            </a:r>
            <a:r>
              <a:rPr lang="en-US" dirty="0" smtClean="0"/>
              <a:t>.</a:t>
            </a:r>
          </a:p>
          <a:p>
            <a:pPr marL="171450" indent="-171450">
              <a:buFont typeface="Arial" panose="020B0604020202020204" pitchFamily="34" charset="0"/>
              <a:buChar char="•"/>
            </a:pPr>
            <a:r>
              <a:rPr lang="en-US" dirty="0" smtClean="0"/>
              <a:t>If the malware actually changes the code at time of infection, this property is called</a:t>
            </a:r>
            <a:r>
              <a:rPr lang="en-US" baseline="0" dirty="0" smtClean="0"/>
              <a:t> </a:t>
            </a:r>
            <a:r>
              <a:rPr lang="en-US" i="1" dirty="0" smtClean="0"/>
              <a:t>metamorphic</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127</a:t>
            </a:fld>
            <a:endParaRPr lang="en-US" altLang="en-US" dirty="0"/>
          </a:p>
        </p:txBody>
      </p:sp>
    </p:spTree>
    <p:extLst>
      <p:ext uri="{BB962C8B-B14F-4D97-AF65-F5344CB8AC3E}">
        <p14:creationId xmlns:p14="http://schemas.microsoft.com/office/powerpoint/2010/main" val="489865705"/>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128</a:t>
            </a:fld>
            <a:endParaRPr lang="en-US" altLang="en-US" dirty="0"/>
          </a:p>
        </p:txBody>
      </p:sp>
    </p:spTree>
    <p:extLst>
      <p:ext uri="{BB962C8B-B14F-4D97-AF65-F5344CB8AC3E}">
        <p14:creationId xmlns:p14="http://schemas.microsoft.com/office/powerpoint/2010/main" val="343120203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Boot Sector Virus </a:t>
            </a:r>
            <a:r>
              <a:rPr lang="en-US" dirty="0" smtClean="0"/>
              <a:t>– A boot sector virus infects the boot sector portion of either a floppy disk or a hard drive (years ago, not all computers had hard drives, and many booted from a floppy). When a computer is first turned on, a small portion of the operating system is initially loaded from hardware. This small operating system then attempts to load the rest of the operating system from a specific location (sector) on either the floppy or the hard drive. A boot sector virus infects this portion of the drive.</a:t>
            </a:r>
          </a:p>
          <a:p>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b="1" dirty="0" smtClean="0">
                <a:cs typeface="ヒラギノ角ゴ Pro W3" pitchFamily="-111" charset="-128"/>
              </a:rPr>
              <a:t>Program Virus </a:t>
            </a:r>
            <a:r>
              <a:rPr lang="en-US" dirty="0" smtClean="0">
                <a:cs typeface="ヒラギノ角ゴ Pro W3" pitchFamily="-111" charset="-128"/>
              </a:rPr>
              <a:t>– A program virus attaches itself to executable files—typically files ending in .exe or .com on Windows-based systems. The virus</a:t>
            </a:r>
            <a:r>
              <a:rPr lang="en-US" baseline="0" dirty="0" smtClean="0">
                <a:cs typeface="ヒラギノ角ゴ Pro W3" pitchFamily="-111" charset="-128"/>
              </a:rPr>
              <a:t> </a:t>
            </a:r>
            <a:r>
              <a:rPr lang="en-US" dirty="0" smtClean="0">
                <a:cs typeface="ヒラギノ角ゴ Pro W3" pitchFamily="-111" charset="-128"/>
              </a:rPr>
              <a:t>is attached in such a way that it is executed before the program executes. Most program viruses also hide a nefarious purpose, such as deleting the hard drive data, which is triggered by a specific event, such as a date or after a certain number of other files are infected. Like other types of viruses, program viruses are often not detected until after they execute their malicious payload. One method that has been used to detect this sort of virus before it has an opportunity to damage a system is to calculate checksums for commonly used programs or utilities. Should the</a:t>
            </a:r>
            <a:r>
              <a:rPr lang="en-US" baseline="0" dirty="0" smtClean="0">
                <a:cs typeface="ヒラギノ角ゴ Pro W3" pitchFamily="-111" charset="-128"/>
              </a:rPr>
              <a:t> </a:t>
            </a:r>
            <a:r>
              <a:rPr lang="en-US" dirty="0" smtClean="0">
                <a:cs typeface="ヒラギノ角ゴ Pro W3" pitchFamily="-111" charset="-128"/>
              </a:rPr>
              <a:t>checksum for an executable ever change, it is quite likely that it is due to a virus infection.</a:t>
            </a:r>
            <a:endParaRPr lang="en-US" dirty="0" smtClean="0"/>
          </a:p>
          <a:p>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b="1" dirty="0" smtClean="0"/>
              <a:t>Macro Virus </a:t>
            </a:r>
            <a:r>
              <a:rPr lang="en-US" dirty="0" smtClean="0"/>
              <a:t>– In the late 1990s, another type of virus appeared that now accounts for the majority of viruses. As systems and operating systems became more powerful, the boot sector virus, which once accounted for most reported infections, became less common. Systems no longer commonly booted from floppies, which were the main method for boot sector viruses to spread. Instead, the proliferation of software that included macro-programming languages resulted in a new breed of virus—the macro virus.</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This type of virus is so common today that it is considered a security best practice to advise users never to open a document attached to an e-mail if it seems at all suspicious. Many organizations now routinely have their mail servers eliminate any attachments containing Visual Basic macros.</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129</a:t>
            </a:fld>
            <a:endParaRPr lang="en-US" altLang="en-US" dirty="0"/>
          </a:p>
        </p:txBody>
      </p:sp>
    </p:spTree>
    <p:extLst>
      <p:ext uri="{BB962C8B-B14F-4D97-AF65-F5344CB8AC3E}">
        <p14:creationId xmlns:p14="http://schemas.microsoft.com/office/powerpoint/2010/main" val="366480324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Two advances in virus writing have made it more difficult for antivirus software to detect viruses. These advances are the introduction of </a:t>
            </a:r>
            <a:r>
              <a:rPr lang="en-US" sz="1200" i="1" kern="1200" dirty="0" smtClean="0">
                <a:solidFill>
                  <a:schemeClr val="tx1"/>
                </a:solidFill>
                <a:effectLst/>
                <a:latin typeface="Arial" charset="0"/>
                <a:ea typeface="ヒラギノ角ゴ Pro W3" pitchFamily="-111" charset="-128"/>
                <a:cs typeface="ヒラギノ角ゴ Pro W3" pitchFamily="-111" charset="-128"/>
              </a:rPr>
              <a:t>stealth virus </a:t>
            </a:r>
            <a:r>
              <a:rPr lang="en-US" sz="1200" i="0" kern="1200" dirty="0" smtClean="0">
                <a:solidFill>
                  <a:schemeClr val="tx1"/>
                </a:solidFill>
                <a:effectLst/>
                <a:latin typeface="Arial" charset="0"/>
                <a:ea typeface="ヒラギノ角ゴ Pro W3" pitchFamily="-111" charset="-128"/>
                <a:cs typeface="ヒラギノ角ゴ Pro W3" pitchFamily="-111" charset="-128"/>
              </a:rPr>
              <a:t>techniques and </a:t>
            </a:r>
            <a:r>
              <a:rPr lang="en-US" sz="1200" i="1" kern="1200" dirty="0" smtClean="0">
                <a:solidFill>
                  <a:schemeClr val="tx1"/>
                </a:solidFill>
                <a:effectLst/>
                <a:latin typeface="Arial" charset="0"/>
                <a:ea typeface="ヒラギノ角ゴ Pro W3" pitchFamily="-111" charset="-128"/>
                <a:cs typeface="ヒラギノ角ゴ Pro W3" pitchFamily="-111" charset="-128"/>
              </a:rPr>
              <a:t>polymorphic viruses.</a:t>
            </a:r>
          </a:p>
          <a:p>
            <a:endParaRPr lang="en-US" sz="1200" i="1"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A stealthy virus employs techniques to help evade being detected by antivirus software that uses checksums or other techniques.</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Polymorphic viruses also attempt to evade detection, but they do so by changing the virus itself (the virus “evolves”). Because the virus changes, signatures for that virus may no longer be valid, and the virus may escape detection by antivirus software.</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130</a:t>
            </a:fld>
            <a:endParaRPr lang="en-US" altLang="en-US" dirty="0"/>
          </a:p>
        </p:txBody>
      </p:sp>
    </p:spTree>
    <p:extLst>
      <p:ext uri="{BB962C8B-B14F-4D97-AF65-F5344CB8AC3E}">
        <p14:creationId xmlns:p14="http://schemas.microsoft.com/office/powerpoint/2010/main" val="355611474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new form of malware/virus is discovered, antivirus companies and security researchers will decompile the program in an attempt to reverse engineer its functionality. Much can be determined from reverse</a:t>
            </a:r>
            <a:r>
              <a:rPr lang="en-US" baseline="0" dirty="0" smtClean="0"/>
              <a:t> </a:t>
            </a:r>
            <a:r>
              <a:rPr lang="en-US" dirty="0" smtClean="0"/>
              <a:t>engineering, such as where the malware came from, how it works, how it communicates, how it spreads, and so forth. </a:t>
            </a:r>
            <a:r>
              <a:rPr lang="en-US" b="1" dirty="0" smtClean="0"/>
              <a:t>Armoring malware </a:t>
            </a:r>
            <a:r>
              <a:rPr lang="en-US" dirty="0" smtClean="0"/>
              <a:t>can</a:t>
            </a:r>
            <a:r>
              <a:rPr lang="en-US" baseline="0" dirty="0" smtClean="0"/>
              <a:t> </a:t>
            </a:r>
            <a:r>
              <a:rPr lang="en-US" dirty="0" smtClean="0"/>
              <a:t>make the process of determining this information much more difficult, if not impossible. Some malware, such as Zeus, comes encrypted in ways to prevent criminals from stealing the intellectual property of the very malware that they use.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Viruses have caused so much damage to systems that many Internet users become extremely cautious anytime they hear a rumor of a new virus. Many users will not connect to the Internet when they hear about a virus outbreak, just to be sure their machines don’t get infected. This has given rise to </a:t>
            </a:r>
            <a:r>
              <a:rPr lang="en-US" sz="1200" b="1" i="0" kern="1200" dirty="0" smtClean="0">
                <a:solidFill>
                  <a:schemeClr val="tx1"/>
                </a:solidFill>
                <a:effectLst/>
                <a:latin typeface="Arial" charset="0"/>
                <a:ea typeface="ヒラギノ角ゴ Pro W3" pitchFamily="-111" charset="-128"/>
                <a:cs typeface="ヒラギノ角ゴ Pro W3" pitchFamily="-111" charset="-128"/>
              </a:rPr>
              <a:t>virus hoaxes</a:t>
            </a:r>
            <a:r>
              <a:rPr lang="en-US" sz="1200" i="0" kern="1200" dirty="0" smtClean="0">
                <a:solidFill>
                  <a:schemeClr val="tx1"/>
                </a:solidFill>
                <a:effectLst/>
                <a:latin typeface="Arial" charset="0"/>
                <a:ea typeface="ヒラギノ角ゴ Pro W3" pitchFamily="-111" charset="-128"/>
                <a:cs typeface="ヒラギノ角ゴ Pro W3" pitchFamily="-111" charset="-128"/>
              </a:rPr>
              <a:t>, in which word is spread about a new virus and the extreme danger it poses. It may warn users to not read certain files or connect to the Internet.</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Hoaxes can actually be even more destructive than just wasting time and bandwidth. Some hoaxes warning of a dangerous virus have included instructions to delete certain files if they’re found on the user’s system. Unfortunately for those who follow the advice, the files may actually be part of the operating system, and deleting them could keep the system from booting properly. This suggests another good piece of security advice: make sure of the authenticity and accuracy of any virus report before following somebody’s advice. Antivirus software vendors are a good source of factual data for this sort of threat as well.</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131</a:t>
            </a:fld>
            <a:endParaRPr lang="en-US" altLang="en-US" dirty="0"/>
          </a:p>
        </p:txBody>
      </p:sp>
    </p:spTree>
    <p:extLst>
      <p:ext uri="{BB962C8B-B14F-4D97-AF65-F5344CB8AC3E}">
        <p14:creationId xmlns:p14="http://schemas.microsoft.com/office/powerpoint/2010/main" val="316688963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was once easy to distinguish between a worm and a virus. Recently, with the introduction of new breeds of sophisticated malicious code, the distinction has blurred.</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Viruses were generally thought of as a system-based problem, and worms were network-based. If the malicious code is sent throughout a network, it may subsequently be called a worm.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132</a:t>
            </a:fld>
            <a:endParaRPr lang="en-US" altLang="en-US" dirty="0"/>
          </a:p>
        </p:txBody>
      </p:sp>
    </p:spTree>
    <p:extLst>
      <p:ext uri="{BB962C8B-B14F-4D97-AF65-F5344CB8AC3E}">
        <p14:creationId xmlns:p14="http://schemas.microsoft.com/office/powerpoint/2010/main" val="34262954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How you protect your system against worms depends on the type of worm.</a:t>
            </a:r>
          </a:p>
          <a:p>
            <a:endParaRPr lang="en-US" dirty="0" smtClean="0"/>
          </a:p>
          <a:p>
            <a:r>
              <a:rPr lang="en-US" dirty="0" smtClean="0"/>
              <a:t>Those attached and propagated through e-mail can be avoided by following the same guidelines about not opening files and not running attachments unless you are absolutely sure of their origin and integrity.</a:t>
            </a:r>
          </a:p>
          <a:p>
            <a:endParaRPr lang="en-US" dirty="0" smtClean="0"/>
          </a:p>
          <a:p>
            <a:r>
              <a:rPr lang="en-US" dirty="0" smtClean="0"/>
              <a:t>Protecting against worms involves securing systems and networks against penetration in the same way you would protect your systems against human attackers: install patches, eliminate unused and unnecessary services, enforce good password security, and use firewalls and intrusion detection systems.</a:t>
            </a:r>
          </a:p>
          <a:p>
            <a:endParaRPr lang="en-US" dirty="0" smtClean="0"/>
          </a:p>
          <a:p>
            <a:r>
              <a:rPr lang="en-US" dirty="0" smtClean="0"/>
              <a:t>More sophisticated attacks, such as the Samy worm, are almost impossible to avoid.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133</a:t>
            </a:fld>
            <a:endParaRPr lang="en-US" altLang="en-US" dirty="0"/>
          </a:p>
        </p:txBody>
      </p:sp>
    </p:spTree>
    <p:extLst>
      <p:ext uri="{BB962C8B-B14F-4D97-AF65-F5344CB8AC3E}">
        <p14:creationId xmlns:p14="http://schemas.microsoft.com/office/powerpoint/2010/main" val="1300772044"/>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detection of malware by antimalware programs is primarily done through the use of a signature. Files are scanned for sections of code in the executable that act as markers, unique patterns of code that enable detection. Just as the human body creates antigens that match marker</a:t>
            </a:r>
            <a:r>
              <a:rPr lang="en-US" baseline="0" dirty="0" smtClean="0"/>
              <a:t> </a:t>
            </a:r>
            <a:r>
              <a:rPr lang="en-US" dirty="0" smtClean="0"/>
              <a:t>proteins, antimalware programs detect malware through unique markers present in the code of the malware. Malware writers are aware of this functionality and have adapted methods to defeat it.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134</a:t>
            </a:fld>
            <a:endParaRPr lang="en-US" altLang="en-US" dirty="0"/>
          </a:p>
        </p:txBody>
      </p:sp>
    </p:spTree>
    <p:extLst>
      <p:ext uri="{BB962C8B-B14F-4D97-AF65-F5344CB8AC3E}">
        <p14:creationId xmlns:p14="http://schemas.microsoft.com/office/powerpoint/2010/main" val="42698859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of the security capabilities introduced with Vista and continued in later versions of Windows:</a:t>
            </a:r>
          </a:p>
          <a:p>
            <a:endParaRPr lang="en-US" dirty="0" smtClean="0"/>
          </a:p>
          <a:p>
            <a:r>
              <a:rPr lang="en-US" dirty="0" smtClean="0"/>
              <a:t>■ User Account Control allows users to operate the system without requiring administrative privileges. If you’ve used Windows Vista and beyond, you’ve undoubtedly seen the “Windows needs your permission to continue” pop-ups. While annoying to many users (one of Apple’s “I’m a Mac” commercials focused specifically on this feature), this feature does help prevent users from “accidentally” making changes to their system configuration. Figure 14.1 shows the User Account Control feature in Windows 7.</a:t>
            </a:r>
          </a:p>
          <a:p>
            <a:r>
              <a:rPr lang="en-US" dirty="0" smtClean="0"/>
              <a:t>■ Windows Firewall includes an outbound filtering capability. Windows allows filtering of traffic coming into and leaving the system, which is useful for controlling things like peer-to-peer applications.</a:t>
            </a:r>
          </a:p>
          <a:p>
            <a:r>
              <a:rPr lang="en-US" dirty="0" smtClean="0"/>
              <a:t>■ BitLocker allows encryption of all data on a server, including any data volumes. This capability is only available in the higher-end distributions of Windows.</a:t>
            </a:r>
          </a:p>
          <a:p>
            <a:r>
              <a:rPr lang="en-US" dirty="0" smtClean="0"/>
              <a:t>■ Windows clients work with Network Access Protection. See the discussion of NAP in the following “Hardening Windows Server 2008” section for more details.</a:t>
            </a:r>
          </a:p>
          <a:p>
            <a:r>
              <a:rPr lang="en-US" dirty="0" smtClean="0"/>
              <a:t>■ Windows Defender is a built-in malware detection and removal tool. Windows Defender detects many types of potentially suspicious software and can prompt the user before allowing applications to make potentially malicious changes.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a:t>
            </a:fld>
            <a:endParaRPr lang="en-US" altLang="en-US" dirty="0"/>
          </a:p>
        </p:txBody>
      </p:sp>
    </p:spTree>
    <p:extLst>
      <p:ext uri="{BB962C8B-B14F-4D97-AF65-F5344CB8AC3E}">
        <p14:creationId xmlns:p14="http://schemas.microsoft.com/office/powerpoint/2010/main" val="2945294753"/>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A Trojan horse is software that appears to do one thing but includes some hidden functionality.</a:t>
            </a:r>
          </a:p>
          <a:p>
            <a:pPr marL="682851" lvl="1" indent="-227617">
              <a:buFont typeface="+mj-lt"/>
              <a:buAutoNum type="alphaUcPeriod"/>
              <a:defRPr/>
            </a:pPr>
            <a:r>
              <a:rPr lang="en-US" dirty="0" smtClean="0">
                <a:cs typeface="ヒラギノ角ゴ Pro W3" pitchFamily="-111" charset="-128"/>
              </a:rPr>
              <a:t>Unlike a virus, which reproduces by attaching itself to other files or programs, a Trojan is a standalone program that must be copied and installed by the user—it must be “brought inside” the system by an authorized user.</a:t>
            </a:r>
          </a:p>
          <a:p>
            <a:pPr marL="682851" lvl="1" indent="-227617">
              <a:buFont typeface="+mj-lt"/>
              <a:buAutoNum type="alphaUcPeriod"/>
              <a:defRPr/>
            </a:pPr>
            <a:r>
              <a:rPr lang="en-US" dirty="0" smtClean="0">
                <a:cs typeface="ヒラギノ角ゴ Pro W3" pitchFamily="-111" charset="-128"/>
              </a:rPr>
              <a:t>The challenge for the attacker is enticing the user to copy and run the program. This generally means that the program must be disguised as something that the user would want to run—a special utility or game, for example.</a:t>
            </a:r>
          </a:p>
          <a:p>
            <a:pPr marL="682851" lvl="1" indent="-227617">
              <a:buFont typeface="+mj-lt"/>
              <a:buAutoNum type="alphaUcPeriod"/>
              <a:defRPr/>
            </a:pPr>
            <a:r>
              <a:rPr lang="en-US" dirty="0" smtClean="0">
                <a:cs typeface="ヒラギノ角ゴ Pro W3" pitchFamily="-111" charset="-128"/>
              </a:rPr>
              <a:t>Once it has been copied and is inside the system, the Trojan will perform its hidden purpose, with the user often still unaware of its true nature.</a:t>
            </a:r>
            <a:endParaRPr lang="en-US" dirty="0" smtClean="0"/>
          </a:p>
          <a:p>
            <a:pPr marL="227617" indent="-227617">
              <a:buFont typeface="+mj-lt"/>
              <a:buAutoNum type="arabicPeriod" startAt="2"/>
              <a:defRPr/>
            </a:pPr>
            <a:r>
              <a:rPr lang="en-US" dirty="0" smtClean="0"/>
              <a:t>Prevention:</a:t>
            </a:r>
          </a:p>
          <a:p>
            <a:pPr marL="682851" lvl="1" indent="-227617">
              <a:buFont typeface="+mj-lt"/>
              <a:buAutoNum type="alphaUcPeriod"/>
              <a:defRPr/>
            </a:pPr>
            <a:r>
              <a:rPr lang="en-US" dirty="0" smtClean="0">
                <a:cs typeface="ヒラギノ角ゴ Pro W3" pitchFamily="-111" charset="-128"/>
              </a:rPr>
              <a:t>The single best method to prevent the introduction of a Trojan to your system is never to run software if you are unsure of its origin, security, and integrity.</a:t>
            </a:r>
          </a:p>
          <a:p>
            <a:pPr marL="682851" lvl="1" indent="-227617">
              <a:buFont typeface="+mj-lt"/>
              <a:buAutoNum type="alphaUcPeriod"/>
              <a:defRPr/>
            </a:pPr>
            <a:r>
              <a:rPr lang="en-US" dirty="0" smtClean="0">
                <a:cs typeface="ヒラギノ角ゴ Pro W3" pitchFamily="-111" charset="-128"/>
              </a:rPr>
              <a:t>A virus-checking program may also be useful in detecting and preventing the installation of known Trojans. Another way to prevent a Trojan Horse is to keep a virus-checking program running on the system.</a:t>
            </a:r>
            <a:endParaRPr lang="en-US" dirty="0" smtClean="0">
              <a:latin typeface="Arial" pitchFamily="34" charset="0"/>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06AD18E-4CB6-467A-9874-B5F1FD12A65D}" type="slidenum">
              <a:rPr lang="en-US" altLang="en-US" smtClean="0"/>
              <a:pPr eaLnBrk="1" hangingPunct="1"/>
              <a:t>135</a:t>
            </a:fld>
            <a:endParaRPr lang="en-US" altLang="en-US" dirty="0" smtClean="0"/>
          </a:p>
        </p:txBody>
      </p:sp>
    </p:spTree>
    <p:extLst>
      <p:ext uri="{BB962C8B-B14F-4D97-AF65-F5344CB8AC3E}">
        <p14:creationId xmlns:p14="http://schemas.microsoft.com/office/powerpoint/2010/main" val="200530838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A rootkit is a form of malware that is specifically designed to modify the operation of the operating system in some fashion to facilitate nonstandard functionality.</a:t>
            </a:r>
          </a:p>
          <a:p>
            <a:pPr marL="682851" lvl="1" indent="-227617">
              <a:buFont typeface="+mj-lt"/>
              <a:buAutoNum type="alphaUcPeriod"/>
              <a:defRPr/>
            </a:pPr>
            <a:r>
              <a:rPr lang="en-US" dirty="0" smtClean="0">
                <a:cs typeface="ヒラギノ角ゴ Pro W3" pitchFamily="-111" charset="-128"/>
              </a:rPr>
              <a:t>Rootkits were originally designed to allow a program to take greater control over operating system function when it fails or</a:t>
            </a:r>
            <a:r>
              <a:rPr lang="en-US" baseline="0" dirty="0" smtClean="0">
                <a:cs typeface="ヒラギノ角ゴ Pro W3" pitchFamily="-111" charset="-128"/>
              </a:rPr>
              <a:t> b</a:t>
            </a:r>
            <a:r>
              <a:rPr lang="en-US" dirty="0" smtClean="0">
                <a:cs typeface="ヒラギノ角ゴ Pro W3" pitchFamily="-111" charset="-128"/>
              </a:rPr>
              <a:t>ecomes unresponsive.</a:t>
            </a:r>
          </a:p>
          <a:p>
            <a:pPr marL="682851" lvl="1" indent="-227617">
              <a:buFont typeface="+mj-lt"/>
              <a:buAutoNum type="alphaUcPeriod"/>
              <a:defRPr/>
            </a:pPr>
            <a:r>
              <a:rPr lang="en-US" dirty="0" smtClean="0">
                <a:cs typeface="ヒラギノ角ゴ Pro W3" pitchFamily="-111" charset="-128"/>
              </a:rPr>
              <a:t>They can do virtually anything that the operating system does.</a:t>
            </a:r>
          </a:p>
          <a:p>
            <a:pPr marL="682851" lvl="1" indent="-227617">
              <a:buFont typeface="+mj-lt"/>
              <a:buAutoNum type="alphaUcPeriod"/>
              <a:defRPr/>
            </a:pPr>
            <a:r>
              <a:rPr lang="en-US" dirty="0" smtClean="0">
                <a:cs typeface="ヒラギノ角ゴ Pro W3" pitchFamily="-111" charset="-128"/>
              </a:rPr>
              <a:t>Rootkits modify the operating system kernel and supporting functions, changing the nature of the system’s</a:t>
            </a:r>
          </a:p>
          <a:p>
            <a:pPr marL="682851" lvl="1" indent="-227617">
              <a:buFont typeface="+mj-lt"/>
              <a:buAutoNum type="alphaUcPeriod"/>
              <a:defRPr/>
            </a:pPr>
            <a:r>
              <a:rPr lang="en-US" dirty="0" smtClean="0">
                <a:cs typeface="ヒラギノ角ゴ Pro W3" pitchFamily="-111" charset="-128"/>
              </a:rPr>
              <a:t>operation.</a:t>
            </a:r>
          </a:p>
          <a:p>
            <a:pPr marL="682851" lvl="1" indent="-227617">
              <a:buFont typeface="+mj-lt"/>
              <a:buAutoNum type="alphaUcPeriod"/>
              <a:defRPr/>
            </a:pPr>
            <a:r>
              <a:rPr lang="en-US" dirty="0" smtClean="0">
                <a:cs typeface="ヒラギノ角ゴ Pro W3" pitchFamily="-111" charset="-128"/>
              </a:rPr>
              <a:t>Rootkits are designed to avoid, either by subversion or evasion, the security functions of the operating system to avoid detection.</a:t>
            </a:r>
          </a:p>
          <a:p>
            <a:pPr marL="682851" lvl="1" indent="-227617">
              <a:buFont typeface="+mj-lt"/>
              <a:buAutoNum type="alphaUcPeriod"/>
              <a:defRPr/>
            </a:pPr>
            <a:r>
              <a:rPr lang="en-US" dirty="0" smtClean="0">
                <a:cs typeface="ヒラギノ角ゴ Pro W3" pitchFamily="-111" charset="-128"/>
              </a:rPr>
              <a:t>Rootkits act as a form of malware that can change thread priorities to boost an application’s performance, perform keylogging, act as a sniffer, hide other files from other applications, or create backdoors in the authentication system.</a:t>
            </a:r>
          </a:p>
          <a:p>
            <a:pPr marL="682851" lvl="1" indent="-227617">
              <a:buFont typeface="+mj-lt"/>
              <a:buAutoNum type="alphaUcPeriod"/>
              <a:defRPr/>
            </a:pPr>
            <a:r>
              <a:rPr lang="en-US" dirty="0" smtClean="0">
                <a:cs typeface="ヒラギノ角ゴ Pro W3" pitchFamily="-111" charset="-128"/>
              </a:rPr>
              <a:t>The use of rootkit functionality to hide other processes and files enables an attacker to use a portion of a computer without the user or other applications knowing what is happening. This hides exploit code from antivirus and antispyware programs, acting as a cloak of invisibility.</a:t>
            </a:r>
          </a:p>
          <a:p>
            <a:pPr marL="682851" lvl="1" indent="-227617">
              <a:buFont typeface="+mj-lt"/>
              <a:buAutoNum type="alphaUcPeriod"/>
              <a:defRPr/>
            </a:pPr>
            <a:r>
              <a:rPr lang="en-US" dirty="0" smtClean="0">
                <a:cs typeface="ヒラギノ角ゴ Pro W3" pitchFamily="-111" charset="-128"/>
              </a:rPr>
              <a:t>Rootkits can load before the operating system loads, acting as a virtualization layer, as in SubVirt and Blue Pill.</a:t>
            </a:r>
          </a:p>
          <a:p>
            <a:pPr marL="682851" lvl="1" indent="-227617">
              <a:buFont typeface="+mj-lt"/>
              <a:buAutoNum type="alphaUcPeriod"/>
              <a:defRPr/>
            </a:pPr>
            <a:r>
              <a:rPr lang="en-US" dirty="0" smtClean="0">
                <a:cs typeface="ヒラギノ角ゴ Pro W3" pitchFamily="-111" charset="-128"/>
              </a:rPr>
              <a:t>Rootkits can exist in firmware</a:t>
            </a:r>
            <a:r>
              <a:rPr lang="en-US" baseline="0" dirty="0" smtClean="0">
                <a:cs typeface="ヒラギノ角ゴ Pro W3" pitchFamily="-111" charset="-128"/>
              </a:rPr>
              <a:t> and </a:t>
            </a:r>
            <a:r>
              <a:rPr lang="en-US" dirty="0" smtClean="0">
                <a:cs typeface="ヒラギノ角ゴ Pro W3" pitchFamily="-111" charset="-128"/>
              </a:rPr>
              <a:t>these have been demonstrated in both video cards and PCI expansion cards.</a:t>
            </a:r>
          </a:p>
          <a:p>
            <a:pPr marL="682851" lvl="1" indent="-227617">
              <a:buFont typeface="+mj-lt"/>
              <a:buAutoNum type="alphaUcPeriod"/>
              <a:defRPr/>
            </a:pPr>
            <a:r>
              <a:rPr lang="en-US" dirty="0" smtClean="0">
                <a:cs typeface="ヒラギノ角ゴ Pro W3" pitchFamily="-111" charset="-128"/>
              </a:rPr>
              <a:t>Rootkits can exist as loadable library modules, effectively changing portions of the operating system outside the kernel.</a:t>
            </a:r>
          </a:p>
          <a:p>
            <a:pPr>
              <a:defRPr/>
            </a:pPr>
            <a:endParaRPr lang="en-US" dirty="0" smtClean="0"/>
          </a:p>
          <a:p>
            <a:pPr>
              <a:defRPr/>
            </a:pPr>
            <a:r>
              <a:rPr lang="en-US" dirty="0" smtClean="0"/>
              <a:t>Once a rootkit is detected, it needs to be removed and cleaned up. Because of rootkits’ invasive nature, and the fact that many aspects of rootkits are not easily detectable, most system administrators don’t even attempt to clean up or remove a rootkit. It is far easier to use a previously captured clean system image and reimage the machine than to attempt to determine the depth and breadth of the damage and fix individual files..</a:t>
            </a:r>
          </a:p>
          <a:p>
            <a:pPr>
              <a:defRPr/>
            </a:pPr>
            <a:endParaRPr lang="en-US" dirty="0" smtClean="0"/>
          </a:p>
          <a:p>
            <a:r>
              <a:rPr lang="en-US" altLang="en-US" dirty="0" smtClean="0">
                <a:latin typeface="Arial" pitchFamily="34" charset="0"/>
                <a:ea typeface="ヒラギノ角ゴ Pro W3" pitchFamily="-112" charset="-128"/>
              </a:rPr>
              <a:t>There are five main types of rootkits as listed below:</a:t>
            </a:r>
            <a:br>
              <a:rPr lang="en-US" altLang="en-US" dirty="0" smtClean="0">
                <a:latin typeface="Arial" pitchFamily="34" charset="0"/>
                <a:ea typeface="ヒラギノ角ゴ Pro W3" pitchFamily="-112" charset="-128"/>
              </a:rPr>
            </a:br>
            <a:r>
              <a:rPr lang="en-US" altLang="en-US" dirty="0" smtClean="0">
                <a:latin typeface="Arial" pitchFamily="34" charset="0"/>
                <a:ea typeface="ヒラギノ角ゴ Pro W3" pitchFamily="-112" charset="-128"/>
                <a:sym typeface="Symbol" pitchFamily="18" charset="2"/>
              </a:rPr>
              <a:t></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Firmware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latin typeface="Arial" pitchFamily="34" charset="0"/>
                <a:ea typeface="ヒラギノ角ゴ Pro W3" pitchFamily="-112" charset="-128"/>
              </a:rPr>
              <a:t>Attacks firmware on a system</a:t>
            </a:r>
            <a:br>
              <a:rPr lang="en-US" altLang="en-US" dirty="0" smtClean="0">
                <a:latin typeface="Arial" pitchFamily="34" charset="0"/>
                <a:ea typeface="ヒラギノ角ゴ Pro W3" pitchFamily="-112" charset="-128"/>
              </a:rPr>
            </a:br>
            <a:r>
              <a:rPr lang="en-US" altLang="en-US" dirty="0" smtClean="0">
                <a:latin typeface="Arial" pitchFamily="34" charset="0"/>
                <a:ea typeface="ヒラギノ角ゴ Pro W3" pitchFamily="-112" charset="-128"/>
                <a:sym typeface="Symbol" pitchFamily="18" charset="2"/>
              </a:rPr>
              <a:t></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Virtual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latin typeface="Arial" pitchFamily="34" charset="0"/>
                <a:ea typeface="ヒラギノ角ゴ Pro W3" pitchFamily="-112" charset="-128"/>
              </a:rPr>
              <a:t>Attacks at the virtual machine level</a:t>
            </a:r>
            <a:br>
              <a:rPr lang="en-US" altLang="en-US" dirty="0" smtClean="0">
                <a:latin typeface="Arial" pitchFamily="34" charset="0"/>
                <a:ea typeface="ヒラギノ角ゴ Pro W3" pitchFamily="-112" charset="-128"/>
              </a:rPr>
            </a:br>
            <a:r>
              <a:rPr lang="en-US" altLang="en-US" dirty="0" smtClean="0">
                <a:latin typeface="Arial" pitchFamily="34" charset="0"/>
                <a:ea typeface="ヒラギノ角ゴ Pro W3" pitchFamily="-112" charset="-128"/>
                <a:sym typeface="Symbol" pitchFamily="18" charset="2"/>
              </a:rPr>
              <a:t></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Kernel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latin typeface="Arial" pitchFamily="34" charset="0"/>
                <a:ea typeface="ヒラギノ角ゴ Pro W3" pitchFamily="-112" charset="-128"/>
              </a:rPr>
              <a:t>Attacks the kernel of the OS</a:t>
            </a:r>
            <a:br>
              <a:rPr lang="en-US" altLang="en-US" dirty="0" smtClean="0">
                <a:latin typeface="Arial" pitchFamily="34" charset="0"/>
                <a:ea typeface="ヒラギノ角ゴ Pro W3" pitchFamily="-112" charset="-128"/>
              </a:rPr>
            </a:br>
            <a:r>
              <a:rPr lang="en-US" altLang="en-US" dirty="0" smtClean="0">
                <a:latin typeface="Arial" pitchFamily="34" charset="0"/>
                <a:ea typeface="ヒラギノ角ゴ Pro W3" pitchFamily="-112" charset="-128"/>
                <a:sym typeface="Symbol" pitchFamily="18" charset="2"/>
              </a:rPr>
              <a:t></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Library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latin typeface="Arial" pitchFamily="34" charset="0"/>
                <a:ea typeface="ヒラギノ角ゴ Pro W3" pitchFamily="-112" charset="-128"/>
              </a:rPr>
              <a:t>Attacks libraries used on a system</a:t>
            </a:r>
            <a:br>
              <a:rPr lang="en-US" altLang="en-US" dirty="0" smtClean="0">
                <a:latin typeface="Arial" pitchFamily="34" charset="0"/>
                <a:ea typeface="ヒラギノ角ゴ Pro W3" pitchFamily="-112" charset="-128"/>
              </a:rPr>
            </a:br>
            <a:r>
              <a:rPr lang="en-US" altLang="en-US" dirty="0" smtClean="0">
                <a:latin typeface="Arial" pitchFamily="34" charset="0"/>
                <a:ea typeface="ヒラギノ角ゴ Pro W3" pitchFamily="-112" charset="-128"/>
                <a:sym typeface="Symbol" pitchFamily="18" charset="2"/>
              </a:rPr>
              <a:t></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Application level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altLang="en-US" dirty="0" smtClean="0">
                <a:latin typeface="Arial" pitchFamily="34" charset="0"/>
                <a:ea typeface="ヒラギノ角ゴ Pro W3" pitchFamily="-112" charset="-128"/>
              </a:rPr>
              <a:t>Attacks specific applications</a:t>
            </a:r>
            <a:endParaRPr lang="en-US" dirty="0" smtClean="0"/>
          </a:p>
          <a:p>
            <a:pPr>
              <a:defRPr/>
            </a:pPr>
            <a:endParaRPr lang="en-US" dirty="0" smtClean="0">
              <a:latin typeface="Arial" pitchFamily="34" charset="0"/>
            </a:endParaRPr>
          </a:p>
        </p:txBody>
      </p:sp>
      <p:sp>
        <p:nvSpPr>
          <p:cNvPr id="1146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9FE0136-4D9F-4DE8-A498-F84EDFF963CF}" type="slidenum">
              <a:rPr lang="en-US" altLang="en-US" smtClean="0"/>
              <a:pPr eaLnBrk="1" hangingPunct="1"/>
              <a:t>136</a:t>
            </a:fld>
            <a:endParaRPr lang="en-US" altLang="en-US" dirty="0" smtClean="0"/>
          </a:p>
        </p:txBody>
      </p:sp>
    </p:spTree>
    <p:extLst>
      <p:ext uri="{BB962C8B-B14F-4D97-AF65-F5344CB8AC3E}">
        <p14:creationId xmlns:p14="http://schemas.microsoft.com/office/powerpoint/2010/main" val="3703788912"/>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0" indent="0">
              <a:buFont typeface="+mj-lt"/>
              <a:buNone/>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Logic bombs are difficult to detect because they are often installed by authorized users and, in particular, by administrators who are also often responsible for security. This demonstrates the need for a separation of duties and a periodic review of all programs and services that are running on a system. It also illustrates the need to maintain an active backup program so that if your organization loses critical files to this sort of</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malicious code, it loses only transactions that occurred since the most recent backup and no permanent loss of data results.</a:t>
            </a:r>
            <a:endParaRPr lang="en-US" dirty="0" smtClean="0"/>
          </a:p>
        </p:txBody>
      </p:sp>
      <p:sp>
        <p:nvSpPr>
          <p:cNvPr id="1136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D280CF7-5155-4942-BD7C-AE4CD3DAFE37}" type="slidenum">
              <a:rPr lang="en-US" altLang="en-US" smtClean="0"/>
              <a:pPr eaLnBrk="1" hangingPunct="1"/>
              <a:t>137</a:t>
            </a:fld>
            <a:endParaRPr lang="en-US" altLang="en-US" dirty="0" smtClean="0"/>
          </a:p>
        </p:txBody>
      </p:sp>
    </p:spTree>
    <p:extLst>
      <p:ext uri="{BB962C8B-B14F-4D97-AF65-F5344CB8AC3E}">
        <p14:creationId xmlns:p14="http://schemas.microsoft.com/office/powerpoint/2010/main" val="224043216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buFont typeface="Calibri" pitchFamily="34" charset="0"/>
              <a:buNone/>
            </a:pPr>
            <a:r>
              <a:rPr lang="en-US" altLang="en-US" dirty="0" smtClean="0">
                <a:latin typeface="Arial" pitchFamily="34" charset="0"/>
                <a:ea typeface="ヒラギノ角ゴ Pro W3" pitchFamily="-112" charset="-128"/>
              </a:rPr>
              <a:t>Many uses of spyware seem innocuous at first, but the unauthorized monitoring of a system can be abused very easily. In other cases, the spyware is specifically designed to steal information. Many states have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passed legislation banning the unapproved installation of software, but many cases of spyware circumvent this issue through complex and confusing end-user license agreements.</a:t>
            </a: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4EE5A29-CF39-4DF6-9972-A8D8E5AF907D}" type="slidenum">
              <a:rPr lang="en-US" altLang="en-US" smtClean="0"/>
              <a:pPr eaLnBrk="1" hangingPunct="1"/>
              <a:t>138</a:t>
            </a:fld>
            <a:endParaRPr lang="en-US" altLang="en-US" dirty="0" smtClean="0"/>
          </a:p>
        </p:txBody>
      </p:sp>
    </p:spTree>
    <p:extLst>
      <p:ext uri="{BB962C8B-B14F-4D97-AF65-F5344CB8AC3E}">
        <p14:creationId xmlns:p14="http://schemas.microsoft.com/office/powerpoint/2010/main" val="1200854069"/>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legitimate adware, the user is aware of the advertising and agrees to the arrangement in return for free use of the software. This type of adware often offers an alternative, ad-free version for a fee.</a:t>
            </a:r>
          </a:p>
          <a:p>
            <a:endParaRPr lang="en-US" dirty="0" smtClean="0"/>
          </a:p>
          <a:p>
            <a:r>
              <a:rPr lang="en-US" dirty="0" smtClean="0"/>
              <a:t>Adware can also refer to a form of</a:t>
            </a:r>
            <a:r>
              <a:rPr lang="en-US" baseline="0" dirty="0" smtClean="0"/>
              <a:t> </a:t>
            </a:r>
            <a:r>
              <a:rPr lang="en-US" dirty="0" smtClean="0"/>
              <a:t>malware, which is characterized by software that presents unwanted ads. These ads are sometimes an irritant, and at other times represent an actual security threat. Frequently these ads are in the form of pop-up browser windows, and in some cases they cascade upon any user action.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139</a:t>
            </a:fld>
            <a:endParaRPr lang="en-US" altLang="en-US" dirty="0"/>
          </a:p>
        </p:txBody>
      </p:sp>
    </p:spTree>
    <p:extLst>
      <p:ext uri="{BB962C8B-B14F-4D97-AF65-F5344CB8AC3E}">
        <p14:creationId xmlns:p14="http://schemas.microsoft.com/office/powerpoint/2010/main" val="376112021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endParaRPr lang="en-US" dirty="0" smtClean="0">
              <a:latin typeface="Arial" pitchFamily="34" charset="0"/>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83BD3354-478C-4D06-9791-6B39DB9FF1DB}" type="slidenum">
              <a:rPr lang="en-US" altLang="en-US" smtClean="0"/>
              <a:pPr eaLnBrk="1" hangingPunct="1"/>
              <a:t>140</a:t>
            </a:fld>
            <a:endParaRPr lang="en-US" altLang="en-US" dirty="0" smtClean="0"/>
          </a:p>
        </p:txBody>
      </p:sp>
    </p:spTree>
    <p:extLst>
      <p:ext uri="{BB962C8B-B14F-4D97-AF65-F5344CB8AC3E}">
        <p14:creationId xmlns:p14="http://schemas.microsoft.com/office/powerpoint/2010/main" val="3960759185"/>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gn="l">
              <a:buFont typeface="Arial" panose="020B0604020202020204" pitchFamily="34" charset="0"/>
              <a:buNone/>
            </a:pPr>
            <a:r>
              <a:rPr lang="en-US" altLang="en-US" dirty="0" smtClean="0"/>
              <a:t>An example would be a hard-coded password that could be used to gain access to the program in the event that administrators forgot their own system password. The obvious problem with this sort of backdoor (also sometimes referred to as a </a:t>
            </a:r>
            <a:r>
              <a:rPr lang="en-US" altLang="en-US" i="1" dirty="0" smtClean="0"/>
              <a:t>trapdoor</a:t>
            </a:r>
            <a:r>
              <a:rPr lang="en-US" altLang="en-US" dirty="0" smtClean="0"/>
              <a:t>) is that, since it is hard-coded, it cannot be removed. Should an attacker learn of the backdoor, all systems running that software would be vulnerable to attack.</a:t>
            </a:r>
          </a:p>
          <a:p>
            <a:pPr marL="0" indent="0" algn="l">
              <a:buFont typeface="Arial" panose="020B0604020202020204" pitchFamily="34" charset="0"/>
              <a:buNone/>
            </a:pPr>
            <a:endParaRPr lang="en-US" altLang="en-US" dirty="0" smtClean="0"/>
          </a:p>
          <a:p>
            <a:pPr marL="0" indent="0" algn="l">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Backdoors can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also be installed by authorized individuals inadvertently, should they run software that contains a Trojan horse (introduced earlier). A variation on the backdoor is the rootkit, discussed in the previous section, which is established not to gain root access but rather to ensure continued root access.</a:t>
            </a:r>
            <a:endParaRPr lang="en-US" altLang="en-US" dirty="0" smtClean="0"/>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980512F-CC40-4AE1-BC8A-2C33102F756D}" type="slidenum">
              <a:rPr lang="en-US" altLang="en-US" smtClean="0"/>
              <a:pPr eaLnBrk="1" hangingPunct="1"/>
              <a:t>141</a:t>
            </a:fld>
            <a:endParaRPr lang="en-US" altLang="en-US" dirty="0" smtClean="0"/>
          </a:p>
        </p:txBody>
      </p:sp>
    </p:spTree>
    <p:extLst>
      <p:ext uri="{BB962C8B-B14F-4D97-AF65-F5344CB8AC3E}">
        <p14:creationId xmlns:p14="http://schemas.microsoft.com/office/powerpoint/2010/main" val="176214930"/>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142</a:t>
            </a:fld>
            <a:endParaRPr lang="en-US" altLang="en-US" dirty="0"/>
          </a:p>
        </p:txBody>
      </p:sp>
    </p:spTree>
    <p:extLst>
      <p:ext uri="{BB962C8B-B14F-4D97-AF65-F5344CB8AC3E}">
        <p14:creationId xmlns:p14="http://schemas.microsoft.com/office/powerpoint/2010/main" val="252401952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Malware in all forms—virus, worm, spyware, botnet, and so on—can be defended against in a couple of simple steps:</a:t>
            </a:r>
          </a:p>
          <a:p>
            <a:pPr marL="171450" indent="-171450">
              <a:buFont typeface="Arial" panose="020B0604020202020204" pitchFamily="34" charset="0"/>
              <a:buChar char="•"/>
            </a:pPr>
            <a:r>
              <a:rPr lang="en-US" b="1" dirty="0" smtClean="0"/>
              <a:t>Use an antivirus program </a:t>
            </a:r>
            <a:r>
              <a:rPr lang="en-US" dirty="0" smtClean="0"/>
              <a:t>Most major-vendor antivirus suites are designed to catch most widespread forms of malware. In some markets, the antivirus software is being referred to as anti-x software, indicating that it covers more than viruses. But because the threat environment changes literally daily, the signature files for the software need regular updates, which most antivirus programs offer to perform automatically.</a:t>
            </a:r>
          </a:p>
          <a:p>
            <a:pPr marL="171450" indent="-171450">
              <a:buFont typeface="Arial" panose="020B0604020202020204" pitchFamily="34" charset="0"/>
              <a:buChar char="•"/>
            </a:pPr>
            <a:r>
              <a:rPr lang="en-US" b="1" dirty="0" smtClean="0"/>
              <a:t>Keep your software up to date </a:t>
            </a:r>
            <a:r>
              <a:rPr lang="en-US" dirty="0" smtClean="0"/>
              <a:t>Many forms of malware achieve their objectives through exploitation of vulnerabilities in software, both in the operating system and applications. Although operating system vulnerabilities were the main source of problems, today application-level vulnerabilities pose the greatest risk. Unfortunately, while operating system vendors are becoming more and more responsive to patching, most application vendors are not, and some, like Adobe, have very large footprints across most machines.</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dirty="0" smtClean="0"/>
              <a:t>One of the challenges in keeping a system up to date is keeping track of the software that is on the system, and keeping track of all vendor updates. There are software products, such as Secunia’s Personal Software Inspector (PSI) program, that can scan your machine to enumerate all the</a:t>
            </a:r>
            <a:r>
              <a:rPr lang="en-US" baseline="0" dirty="0" smtClean="0"/>
              <a:t> </a:t>
            </a:r>
            <a:r>
              <a:rPr lang="en-US" dirty="0" smtClean="0"/>
              <a:t>software installed and verify the vendor status of each product. For standalone machines, such as the one in your home, this type of program is a great time-saving item. In even small enterprises, these tools are essential to manage the complexity of patches needed across the machines.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143</a:t>
            </a:fld>
            <a:endParaRPr lang="en-US" altLang="en-US" dirty="0"/>
          </a:p>
        </p:txBody>
      </p:sp>
    </p:spTree>
    <p:extLst>
      <p:ext uri="{BB962C8B-B14F-4D97-AF65-F5344CB8AC3E}">
        <p14:creationId xmlns:p14="http://schemas.microsoft.com/office/powerpoint/2010/main" val="192353173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Application-level attacks take advantage of several facts associated with computer applications.</a:t>
            </a:r>
          </a:p>
          <a:p>
            <a:endParaRPr lang="en-US" dirty="0" smtClean="0"/>
          </a:p>
          <a:p>
            <a:r>
              <a:rPr lang="en-US" dirty="0" smtClean="0"/>
              <a:t>First, most applications are large programs written by groups of programmers and, by their nature, have errors in design and coding that create vulnerabilities. For a list of typical vulnerabilities, see the Common Vulnerability and Exposures (CVE) list maintained by Mitre, http://cve.mitre.org.</a:t>
            </a:r>
          </a:p>
          <a:p>
            <a:endParaRPr lang="en-US" dirty="0" smtClean="0"/>
          </a:p>
          <a:p>
            <a:r>
              <a:rPr lang="en-US" dirty="0" smtClean="0"/>
              <a:t>Second, even when vulnerabilities are discovered and patched by software vendors, end users are slow to apply patches, as evidenced by the SQL Slammer incident in January 2003. The vulnerability exploited was a buffer overflow, and the vendor supplied a patch six months prior to the outbreak, yet the worm still spread quickly due to the multitude of unpatched systems.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144</a:t>
            </a:fld>
            <a:endParaRPr lang="en-US" altLang="en-US" dirty="0"/>
          </a:p>
        </p:txBody>
      </p:sp>
    </p:spTree>
    <p:extLst>
      <p:ext uri="{BB962C8B-B14F-4D97-AF65-F5344CB8AC3E}">
        <p14:creationId xmlns:p14="http://schemas.microsoft.com/office/powerpoint/2010/main" val="20757175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14.1 shows the User Account Control feature in Windows 7.</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a:t>
            </a:fld>
            <a:endParaRPr lang="en-US" altLang="en-US" dirty="0"/>
          </a:p>
        </p:txBody>
      </p:sp>
    </p:spTree>
    <p:extLst>
      <p:ext uri="{BB962C8B-B14F-4D97-AF65-F5344CB8AC3E}">
        <p14:creationId xmlns:p14="http://schemas.microsoft.com/office/powerpoint/2010/main" val="2111335867"/>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146</a:t>
            </a:fld>
            <a:endParaRPr lang="en-US" altLang="en-US" dirty="0"/>
          </a:p>
        </p:txBody>
      </p:sp>
    </p:spTree>
    <p:extLst>
      <p:ext uri="{BB962C8B-B14F-4D97-AF65-F5344CB8AC3E}">
        <p14:creationId xmlns:p14="http://schemas.microsoft.com/office/powerpoint/2010/main" val="213730991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denial-of-service (DoS) attack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an attack designed to prevent a system or service from functioning normally. A DoS attack can exploit a known vulnerability in a specific application or operating system, or it can attack</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features (or weaknesses) in specific protocols or services. In a DoS attack, the attacker attempts to deny authorized users access either to specific information or to the computer system or network itself.</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can be accomplished by crashing the system—taking it offline—or by sending so many requests that the machine is overwhelmed.</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latin typeface="Arial" pitchFamily="34" charset="0"/>
              </a:rPr>
              <a:t>The purpose of a DoS attack can be simply to prevent access to the target system, or the attack can be used in conjunction with other actions to gain unauthorized access to a computer or network. For example, a SYN flood attack can be used to prevent service to a system temporarily in order to take advantage of a trusted relationship that exists between that system and another.</a:t>
            </a:r>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1D3EDE1-0842-44D8-9810-424D30D08056}" type="slidenum">
              <a:rPr lang="en-US" altLang="en-US" smtClean="0"/>
              <a:pPr eaLnBrk="1" hangingPunct="1"/>
              <a:t>147</a:t>
            </a:fld>
            <a:endParaRPr lang="en-US" altLang="en-US" dirty="0" smtClean="0"/>
          </a:p>
        </p:txBody>
      </p:sp>
    </p:spTree>
    <p:extLst>
      <p:ext uri="{BB962C8B-B14F-4D97-AF65-F5344CB8AC3E}">
        <p14:creationId xmlns:p14="http://schemas.microsoft.com/office/powerpoint/2010/main" val="169470294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0" indent="0">
              <a:buFont typeface="+mj-lt"/>
              <a:buNone/>
              <a:defRPr/>
            </a:pPr>
            <a:endParaRPr lang="en-US" dirty="0" smtClean="0">
              <a:latin typeface="Arial" pitchFamily="34" charset="0"/>
            </a:endParaRPr>
          </a:p>
        </p:txBody>
      </p:sp>
      <p:sp>
        <p:nvSpPr>
          <p:cNvPr id="819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DE7138B-BA7F-46D5-B78C-FE560AFDB8E1}" type="slidenum">
              <a:rPr lang="en-US" altLang="en-US" smtClean="0"/>
              <a:pPr eaLnBrk="1" hangingPunct="1"/>
              <a:t>148</a:t>
            </a:fld>
            <a:endParaRPr lang="en-US" altLang="en-US" dirty="0" smtClean="0"/>
          </a:p>
        </p:txBody>
      </p:sp>
    </p:spTree>
    <p:extLst>
      <p:ext uri="{BB962C8B-B14F-4D97-AF65-F5344CB8AC3E}">
        <p14:creationId xmlns:p14="http://schemas.microsoft.com/office/powerpoint/2010/main" val="40126184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First, System 1 sends a SYN packet to System 2 indicating a desire to communicate with the system.</a:t>
            </a:r>
          </a:p>
          <a:p>
            <a:pPr marL="227617" indent="-227617">
              <a:buFont typeface="+mj-lt"/>
              <a:buAutoNum type="arabicPeriod"/>
              <a:defRPr/>
            </a:pPr>
            <a:r>
              <a:rPr lang="en-US" dirty="0" smtClean="0"/>
              <a:t>Then System 2 responds to System 1 by sending back the SYN packet combined with an ACK packet to indicate its willingness to accept communications.</a:t>
            </a:r>
          </a:p>
          <a:p>
            <a:pPr marL="227617" indent="-227617">
              <a:buFont typeface="+mj-lt"/>
              <a:buAutoNum type="arabicPeriod"/>
              <a:defRPr/>
            </a:pPr>
            <a:r>
              <a:rPr lang="en-US" dirty="0" smtClean="0"/>
              <a:t>Once System 1 receives the SYN/ACK packet, it responds with an ACK packet and communications are then established between the systems.</a:t>
            </a:r>
          </a:p>
          <a:p>
            <a:pPr>
              <a:defRPr/>
            </a:pPr>
            <a:endParaRPr lang="en-US" dirty="0" smtClean="0"/>
          </a:p>
          <a:p>
            <a:pPr>
              <a:defRPr/>
            </a:pPr>
            <a:endParaRPr lang="en-US" dirty="0" smtClean="0"/>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34CD62B-F007-4B7C-83D1-BAD0F37FAC94}" type="slidenum">
              <a:rPr lang="en-US" altLang="en-US" smtClean="0"/>
              <a:pPr eaLnBrk="1" hangingPunct="1"/>
              <a:t>149</a:t>
            </a:fld>
            <a:endParaRPr lang="en-US" altLang="en-US" dirty="0" smtClean="0"/>
          </a:p>
        </p:txBody>
      </p:sp>
    </p:spTree>
    <p:extLst>
      <p:ext uri="{BB962C8B-B14F-4D97-AF65-F5344CB8AC3E}">
        <p14:creationId xmlns:p14="http://schemas.microsoft.com/office/powerpoint/2010/main" val="416662030"/>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SYN flooding is an example of a DoS attack that takes advantage of the way TCP/IP networks were designed to function, and it can be used to illustrate the basic principles of any DoS attack. SYN flooding uses the TCP three-way handshake that establishes a connection between two systems. Under normal circumstances, the first system sends a SYN packet to the system with which it wants to communicate. The second system responds with a SYN/ACK if it is able to accept the request. When the initial system receives the SYN/ACK from the second system, it responds with an ACK packet, and communication can then proceed. This process is shown in Figure 15.1.</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150</a:t>
            </a:fld>
            <a:endParaRPr lang="en-US" altLang="en-US" dirty="0"/>
          </a:p>
        </p:txBody>
      </p:sp>
    </p:spTree>
    <p:extLst>
      <p:ext uri="{BB962C8B-B14F-4D97-AF65-F5344CB8AC3E}">
        <p14:creationId xmlns:p14="http://schemas.microsoft.com/office/powerpoint/2010/main" val="991925137"/>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endParaRPr lang="en-US" dirty="0" smtClean="0">
              <a:latin typeface="Arial" pitchFamily="34"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E98D376-5954-4276-97C1-BA76A74DA021}" type="slidenum">
              <a:rPr lang="en-US" altLang="en-US" smtClean="0"/>
              <a:pPr eaLnBrk="1" hangingPunct="1"/>
              <a:t>151</a:t>
            </a:fld>
            <a:endParaRPr lang="en-US" altLang="en-US" dirty="0" smtClean="0"/>
          </a:p>
        </p:txBody>
      </p:sp>
    </p:spTree>
    <p:extLst>
      <p:ext uri="{BB962C8B-B14F-4D97-AF65-F5344CB8AC3E}">
        <p14:creationId xmlns:p14="http://schemas.microsoft.com/office/powerpoint/2010/main" val="463869191"/>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SYN flooding attack, the attacker sends fake communication requests to the targeted system. Each of these requests will be answered by the target system, which then waits for the third part of the handshake. Since the requests are fake (a nonexistent IP address is used in the requests, so the target system is responding to a system that doesn’t exist), the target will wait for responses that never come, as shown in Figure 15.2. The target system will drop these connections after a specific time-out period, but if the attacker sends requests faster than the time-out period eliminates them, the system will quickly be filled with requests. The number of connections a system can support is finite, so when more requests come in than can be processed, the system will soon be reserving all its connections for fake requests. At this point, any further requests are simply dropped (ignored), and legitimate users who want to connect to the target system will not be able to do so, because use of the system has been denied to them.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152</a:t>
            </a:fld>
            <a:endParaRPr lang="en-US" altLang="en-US" dirty="0"/>
          </a:p>
        </p:txBody>
      </p:sp>
    </p:spTree>
    <p:extLst>
      <p:ext uri="{BB962C8B-B14F-4D97-AF65-F5344CB8AC3E}">
        <p14:creationId xmlns:p14="http://schemas.microsoft.com/office/powerpoint/2010/main" val="3711432796"/>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endParaRPr lang="en-US" dirty="0" smtClean="0">
              <a:latin typeface="Arial" pitchFamily="34" charset="0"/>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E98D376-5954-4276-97C1-BA76A74DA021}" type="slidenum">
              <a:rPr lang="en-US" altLang="en-US" smtClean="0"/>
              <a:pPr eaLnBrk="1" hangingPunct="1"/>
              <a:t>153</a:t>
            </a:fld>
            <a:endParaRPr lang="en-US" altLang="en-US" dirty="0" smtClean="0"/>
          </a:p>
        </p:txBody>
      </p:sp>
    </p:spTree>
    <p:extLst>
      <p:ext uri="{BB962C8B-B14F-4D97-AF65-F5344CB8AC3E}">
        <p14:creationId xmlns:p14="http://schemas.microsoft.com/office/powerpoint/2010/main" val="2209048889"/>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0" indent="0">
              <a:buFont typeface="+mj-lt"/>
              <a:buNone/>
              <a:defRPr/>
            </a:pPr>
            <a:r>
              <a:rPr lang="en-US" dirty="0" smtClean="0"/>
              <a:t>Similar to a DoS attack, a Distributed Denial of Service (DDoS) attack has a goal of denying service to authorized users.</a:t>
            </a:r>
          </a:p>
          <a:p>
            <a:pPr marL="226634" lvl="0" indent="-228600">
              <a:buFont typeface="+mj-lt"/>
              <a:buAutoNum type="arabicPeriod"/>
              <a:defRPr/>
            </a:pPr>
            <a:r>
              <a:rPr lang="en-US" dirty="0" smtClean="0">
                <a:cs typeface="ヒラギノ角ゴ Pro W3" pitchFamily="-111" charset="-128"/>
              </a:rPr>
              <a:t>The difference between a DoS and DDoS attack centers on the ability of the DDoS to use the combined resources of many systems.</a:t>
            </a:r>
            <a:r>
              <a:rPr lang="en-US" baseline="0" dirty="0" smtClean="0">
                <a:cs typeface="ヒラギノ角ゴ Pro W3" pitchFamily="-111" charset="-128"/>
              </a:rPr>
              <a:t> </a:t>
            </a:r>
            <a:r>
              <a:rPr lang="en-US" dirty="0" smtClean="0">
                <a:cs typeface="ヒラギノ角ゴ Pro W3" pitchFamily="-111" charset="-128"/>
              </a:rPr>
              <a:t>An entire network of attack agents can be commandeered and controlled by an attacker.</a:t>
            </a:r>
          </a:p>
          <a:p>
            <a:pPr marL="226634" lvl="0" indent="-228600">
              <a:buFont typeface="+mj-lt"/>
              <a:buAutoNum type="arabicPeriod"/>
              <a:defRPr/>
            </a:pPr>
            <a:r>
              <a:rPr lang="en-US" dirty="0" smtClean="0">
                <a:cs typeface="ヒラギノ角ゴ Pro W3" pitchFamily="-111" charset="-128"/>
              </a:rPr>
              <a:t>The combined systems can then overwhelm the target with traffic under the direction of the attacker.</a:t>
            </a:r>
          </a:p>
          <a:p>
            <a:pPr marL="226634" lvl="0" indent="-228600">
              <a:buFont typeface="+mj-lt"/>
              <a:buAutoNum type="arabicPeriod"/>
              <a:defRPr/>
            </a:pPr>
            <a:r>
              <a:rPr lang="en-US" dirty="0" smtClean="0">
                <a:cs typeface="ヒラギノ角ゴ Pro W3" pitchFamily="-111" charset="-128"/>
              </a:rPr>
              <a:t>If the attack network is large enough, even simple web traffic can quickly overwhelm even the largest web sites.</a:t>
            </a:r>
          </a:p>
          <a:p>
            <a:pPr marL="0" lvl="0" indent="0">
              <a:buFont typeface="+mj-lt"/>
              <a:buNone/>
              <a:defRPr/>
            </a:pPr>
            <a:endParaRPr lang="en-US" dirty="0" smtClean="0">
              <a:cs typeface="ヒラギノ角ゴ Pro W3" pitchFamily="-111" charset="-128"/>
            </a:endParaRPr>
          </a:p>
          <a:p>
            <a:pPr marL="0" lvl="0" indent="0">
              <a:buFont typeface="+mj-lt"/>
              <a:buNone/>
              <a:defRPr/>
            </a:pPr>
            <a:r>
              <a:rPr lang="en-US" dirty="0" smtClean="0">
                <a:cs typeface="ヒラギノ角ゴ Pro W3" pitchFamily="-111" charset="-128"/>
              </a:rPr>
              <a:t>A final option you should consider that will address several forms of DoS and DDoS attacks is to block ICMP packets at your border, since many attacks rely on ICMP. Blocking ICMP packets at the border devices prevents external ICMP packets from entering your network, and while this may block some functionality, it will leave internal ICMP functionality intact. It is also possible to block specific forms of ICMP; blocking Type 8, for instance, will block ICMP-based ping sweeps. It is worth noting that not all pings occur via ICMP; some tools, such as hping2, use TCP and UDP to carry ping messages.</a:t>
            </a:r>
          </a:p>
          <a:p>
            <a:pPr marL="455234" lvl="1" indent="0">
              <a:buFont typeface="Arial" panose="020B0604020202020204" pitchFamily="34" charset="0"/>
              <a:buNone/>
              <a:defRPr/>
            </a:pPr>
            <a:endParaRPr lang="en-US" dirty="0" smtClean="0"/>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5F0282A-5E66-4708-BA84-42DF99076E81}" type="slidenum">
              <a:rPr lang="en-US" altLang="en-US" smtClean="0"/>
              <a:pPr eaLnBrk="1" hangingPunct="1"/>
              <a:t>154</a:t>
            </a:fld>
            <a:endParaRPr lang="en-US" altLang="en-US" dirty="0" smtClean="0"/>
          </a:p>
        </p:txBody>
      </p:sp>
    </p:spTree>
    <p:extLst>
      <p:ext uri="{BB962C8B-B14F-4D97-AF65-F5344CB8AC3E}">
        <p14:creationId xmlns:p14="http://schemas.microsoft.com/office/powerpoint/2010/main" val="86136055"/>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15.3 illustrates a DDoS network with agents and handlers.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155</a:t>
            </a:fld>
            <a:endParaRPr lang="en-US" altLang="en-US" dirty="0"/>
          </a:p>
        </p:txBody>
      </p:sp>
    </p:spTree>
    <p:extLst>
      <p:ext uri="{BB962C8B-B14F-4D97-AF65-F5344CB8AC3E}">
        <p14:creationId xmlns:p14="http://schemas.microsoft.com/office/powerpoint/2010/main" val="20958219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some of the new security capabilities that were introduced in Windows Server 2008:</a:t>
            </a:r>
          </a:p>
          <a:p>
            <a:endParaRPr lang="en-US" dirty="0" smtClean="0"/>
          </a:p>
          <a:p>
            <a:r>
              <a:rPr lang="en-US" dirty="0" smtClean="0"/>
              <a:t>■ BitLocker allows encryption of all data on a server, including any data volumes. This capability is also available in certain versions of Vista (and beyond).</a:t>
            </a:r>
          </a:p>
          <a:p>
            <a:r>
              <a:rPr lang="en-US" dirty="0" smtClean="0"/>
              <a:t>■ Role-based installation of functions and capabilities minimizes the server’s footprint. For example, if a server is going to be a web server, it does not need DNS or SMTP software, and thus those features are no longer installed by default.</a:t>
            </a:r>
          </a:p>
          <a:p>
            <a:r>
              <a:rPr lang="en-US" dirty="0" smtClean="0"/>
              <a:t>■ Network Access Protection (NAP) controls access to network resources based on a client computer’s identity and compliance with corporate governance policy. NAP allows network administrators to define granular levels of network access based on client identity, group membership, and the degree to which that client is compliant with corporate policies. NAP can also ensure that clients comply with corporate policies. Suppose, for example, that a sales manager connects her laptop to the corporate network. NAP can be used to examine the laptop and see if it is fully patched and running a company-approved antivirus product with updated signatures. If the laptop does not meet those standards, network access for that laptop can be restricted until the laptop is brought back into compliance with corporate standards.</a:t>
            </a:r>
          </a:p>
          <a:p>
            <a:r>
              <a:rPr lang="en-US" dirty="0" smtClean="0"/>
              <a:t>■ Read-only domain controllers can be created and deployed in high-risk locations, but they can’t be modified to add new users, change access levels, and so on. This new ability to create and deploy “read-only” domain controllers can be very useful in high-threat environments.</a:t>
            </a:r>
          </a:p>
          <a:p>
            <a:r>
              <a:rPr lang="en-US" dirty="0" smtClean="0"/>
              <a:t>■ More-granular password policies allow for different password policies on a group or user basis. This allows administrators to assign different password policies and requirements for the sales group and the engineering group if that capability is needed.</a:t>
            </a:r>
          </a:p>
          <a:p>
            <a:r>
              <a:rPr lang="en-US" dirty="0" smtClean="0"/>
              <a:t>■ Web sites or web applications can be administered within IIS 7. This allows administrators quicker and more convenient administration capabilities, such as the ability to turn on or off specific modules through the IIS management interface. For example, removing CGI support from a web application is a quick and simple operation in IIS 7.</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a:t>
            </a:fld>
            <a:endParaRPr lang="en-US" altLang="en-US" dirty="0"/>
          </a:p>
        </p:txBody>
      </p:sp>
    </p:spTree>
    <p:extLst>
      <p:ext uri="{BB962C8B-B14F-4D97-AF65-F5344CB8AC3E}">
        <p14:creationId xmlns:p14="http://schemas.microsoft.com/office/powerpoint/2010/main" val="75080967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156</a:t>
            </a:fld>
            <a:endParaRPr lang="en-US" altLang="en-US" dirty="0"/>
          </a:p>
        </p:txBody>
      </p:sp>
    </p:spTree>
    <p:extLst>
      <p:ext uri="{BB962C8B-B14F-4D97-AF65-F5344CB8AC3E}">
        <p14:creationId xmlns:p14="http://schemas.microsoft.com/office/powerpoint/2010/main" val="2067839582"/>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157</a:t>
            </a:fld>
            <a:endParaRPr lang="en-US" altLang="en-US" dirty="0"/>
          </a:p>
        </p:txBody>
      </p:sp>
    </p:spTree>
    <p:extLst>
      <p:ext uri="{BB962C8B-B14F-4D97-AF65-F5344CB8AC3E}">
        <p14:creationId xmlns:p14="http://schemas.microsoft.com/office/powerpoint/2010/main" val="26692395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War-dialing is an attempt by an attacker to find unprotected modem connections to an organizations computer systems and networks.</a:t>
            </a:r>
            <a:endParaRPr lang="en-US" baseline="0" dirty="0" smtClean="0"/>
          </a:p>
          <a:p>
            <a:endParaRPr lang="en-US" baseline="0" dirty="0" smtClean="0"/>
          </a:p>
          <a:p>
            <a:r>
              <a:rPr lang="en-US" dirty="0" smtClean="0"/>
              <a:t>Success is often the result of authorized individuals connecting unauthorized or rogue modems to the network. The authorized user’s intent is not usually malicious, but the results can be.</a:t>
            </a:r>
          </a:p>
          <a:p>
            <a:endParaRPr lang="en-US" dirty="0" smtClean="0"/>
          </a:p>
          <a:p>
            <a:r>
              <a:rPr lang="en-US" dirty="0" smtClean="0"/>
              <a:t>In recent years, advances in telephone firewalls have severely restricted unauthorized connections while also increasing the security of authorized modems as well.</a:t>
            </a:r>
          </a:p>
          <a:p>
            <a:endParaRPr lang="en-US" dirty="0" smtClean="0"/>
          </a:p>
          <a:p>
            <a:r>
              <a:rPr lang="en-US" dirty="0" smtClean="0"/>
              <a:t>The term war-driving refers to attackers wandering around an area (often in a car), searching for available wireless network connections. There are security measures built into both the hardware and software tasked with maintaining a wireless access point, but it will only operate as well as it is configured.</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158</a:t>
            </a:fld>
            <a:endParaRPr lang="en-US" altLang="en-US" dirty="0"/>
          </a:p>
        </p:txBody>
      </p:sp>
    </p:spTree>
    <p:extLst>
      <p:ext uri="{BB962C8B-B14F-4D97-AF65-F5344CB8AC3E}">
        <p14:creationId xmlns:p14="http://schemas.microsoft.com/office/powerpoint/2010/main" val="316339133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r>
              <a:rPr lang="en-US" dirty="0" smtClean="0">
                <a:latin typeface="Arial" pitchFamily="34" charset="0"/>
              </a:rPr>
              <a:t>The attacker might, for example, contact a system administrator and pretend to be an authorized user, asking to have a password reset. Another common ploy is to pose as a representative from a vendor who needs temporary access to perform</a:t>
            </a:r>
            <a:r>
              <a:rPr lang="en-US" baseline="0" dirty="0" smtClean="0">
                <a:latin typeface="Arial" pitchFamily="34" charset="0"/>
              </a:rPr>
              <a:t> </a:t>
            </a:r>
            <a:r>
              <a:rPr lang="en-US" dirty="0" smtClean="0">
                <a:latin typeface="Arial" pitchFamily="34" charset="0"/>
              </a:rPr>
              <a:t>some emergency maintenance. Social engineering also applies to physical access. Simple techniques include impersonating pizza or flower</a:t>
            </a:r>
            <a:r>
              <a:rPr lang="en-US" baseline="0" dirty="0" smtClean="0">
                <a:latin typeface="Arial" pitchFamily="34" charset="0"/>
              </a:rPr>
              <a:t> </a:t>
            </a:r>
            <a:r>
              <a:rPr lang="en-US" dirty="0" smtClean="0">
                <a:latin typeface="Arial" pitchFamily="34" charset="0"/>
              </a:rPr>
              <a:t>delivery personnel to gain physical access to a facility.</a:t>
            </a:r>
          </a:p>
          <a:p>
            <a:pPr>
              <a:defRPr/>
            </a:pPr>
            <a:endParaRPr lang="en-US" dirty="0" smtClean="0">
              <a:latin typeface="Arial" pitchFamily="34" charset="0"/>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Attackers know that, due to poor security practices, if they can gain physical access to an office, the chances are good that, given a little unsupervised time, a user ID and password pair might be found on a</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notepad or sticky note.</a:t>
            </a:r>
            <a:endParaRPr lang="en-US" dirty="0" smtClean="0">
              <a:latin typeface="Arial" pitchFamily="34" charset="0"/>
            </a:endParaRP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D4062DC-AE77-4BEC-AD33-656DEE35D5DF}" type="slidenum">
              <a:rPr lang="en-US" altLang="en-US" smtClean="0"/>
              <a:pPr eaLnBrk="1" hangingPunct="1"/>
              <a:t>159</a:t>
            </a:fld>
            <a:endParaRPr lang="en-US" altLang="en-US" dirty="0" smtClean="0"/>
          </a:p>
        </p:txBody>
      </p:sp>
    </p:spTree>
    <p:extLst>
      <p:ext uri="{BB962C8B-B14F-4D97-AF65-F5344CB8AC3E}">
        <p14:creationId xmlns:p14="http://schemas.microsoft.com/office/powerpoint/2010/main" val="1394656755"/>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endParaRPr lang="en-US" dirty="0" smtClean="0">
              <a:latin typeface="Arial" pitchFamily="34" charset="0"/>
            </a:endParaRPr>
          </a:p>
        </p:txBody>
      </p:sp>
      <p:sp>
        <p:nvSpPr>
          <p:cNvPr id="911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D9D8B0-8CEB-4B77-80CD-EA98BDEC8FC4}" type="slidenum">
              <a:rPr lang="en-US" altLang="en-US" smtClean="0"/>
              <a:pPr eaLnBrk="1" hangingPunct="1"/>
              <a:t>160</a:t>
            </a:fld>
            <a:endParaRPr lang="en-US" altLang="en-US" dirty="0" smtClean="0"/>
          </a:p>
        </p:txBody>
      </p:sp>
    </p:spTree>
    <p:extLst>
      <p:ext uri="{BB962C8B-B14F-4D97-AF65-F5344CB8AC3E}">
        <p14:creationId xmlns:p14="http://schemas.microsoft.com/office/powerpoint/2010/main" val="192842979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r>
              <a:rPr lang="en-US" dirty="0" smtClean="0"/>
              <a:t>The group of protocols that makes up the TCP/IP suite was designed to work in a friendly environment in which everybody who connected to the network used the protocols as they were designed. The abuse of this friendly assumption is illustrated by network-traffic sniffing programs, sometimes referred to as </a:t>
            </a:r>
            <a:r>
              <a:rPr lang="en-US" i="1" dirty="0" smtClean="0"/>
              <a:t>sniffers</a:t>
            </a:r>
            <a:r>
              <a:rPr lang="en-US" dirty="0" smtClean="0"/>
              <a:t>.</a:t>
            </a:r>
          </a:p>
          <a:p>
            <a:pPr>
              <a:defRPr/>
            </a:pPr>
            <a:endParaRPr lang="en-US" dirty="0" smtClean="0"/>
          </a:p>
          <a:p>
            <a:pPr marL="227617" indent="-227617">
              <a:buFont typeface="+mj-lt"/>
              <a:buAutoNum type="arabicPeriod"/>
              <a:defRPr/>
            </a:pPr>
            <a:r>
              <a:rPr lang="en-US" dirty="0" smtClean="0"/>
              <a:t>Sniffing occurs when someone examines all the network traffic that passes their NIC, whether addressed for them or not.</a:t>
            </a:r>
          </a:p>
          <a:p>
            <a:pPr marL="682851" lvl="1" indent="-227617">
              <a:buFont typeface="+mj-lt"/>
              <a:buAutoNum type="alphaUcPeriod"/>
              <a:defRPr/>
            </a:pPr>
            <a:r>
              <a:rPr lang="en-US" dirty="0" smtClean="0">
                <a:cs typeface="ヒラギノ角ゴ Pro W3" pitchFamily="-111" charset="-128"/>
              </a:rPr>
              <a:t>A network sniffer is a software or hardware device that is used to observe traffic as it passes through a network on shared broadcast media.</a:t>
            </a:r>
          </a:p>
          <a:p>
            <a:pPr marL="682851" lvl="1" indent="-227617">
              <a:buFont typeface="+mj-lt"/>
              <a:buAutoNum type="alphaUcPeriod"/>
              <a:defRPr/>
            </a:pPr>
            <a:r>
              <a:rPr lang="en-US" dirty="0" smtClean="0">
                <a:cs typeface="ヒラギノ角ゴ Pro W3" pitchFamily="-111" charset="-128"/>
              </a:rPr>
              <a:t>Sniffing can be used to view all traffic, or it can target a specific protocol, service, or even string of characters (looking for logins, for example).</a:t>
            </a:r>
          </a:p>
          <a:p>
            <a:pPr marL="682851" lvl="1" indent="-227617">
              <a:buFont typeface="+mj-lt"/>
              <a:buAutoNum type="alphaUcPeriod"/>
              <a:defRPr/>
            </a:pPr>
            <a:r>
              <a:rPr lang="en-US" dirty="0" smtClean="0">
                <a:cs typeface="ヒラギノ角ゴ Pro W3" pitchFamily="-111" charset="-128"/>
              </a:rPr>
              <a:t>Some network sniffers are designed not just to observe all traffic but to modify traffic as well.</a:t>
            </a:r>
          </a:p>
          <a:p>
            <a:pPr marL="682851" lvl="1" indent="-227617">
              <a:buFont typeface="+mj-lt"/>
              <a:buAutoNum type="alphaUcPeriod"/>
              <a:defRPr/>
            </a:pPr>
            <a:r>
              <a:rPr lang="en-US" sz="1200" i="0" kern="1200" dirty="0" smtClean="0">
                <a:solidFill>
                  <a:schemeClr val="tx1"/>
                </a:solidFill>
                <a:effectLst/>
                <a:latin typeface="Arial" charset="0"/>
                <a:ea typeface="ヒラギノ角ゴ Pro W3" pitchFamily="-111" charset="-128"/>
                <a:cs typeface="ヒラギノ角ゴ Pro W3"/>
              </a:rPr>
              <a:t>Network sniffing is more difficult in switched network environments due to the way collision domains are eliminated in full-duplex switching, but certain techniques can be used (spanning ports, ARP poisoning, and attacks forcing a switch to fail and act as a hub) to circumvent this.</a:t>
            </a:r>
            <a:endParaRPr lang="en-US" dirty="0" smtClean="0">
              <a:cs typeface="ヒラギノ角ゴ Pro W3" pitchFamily="-111" charset="-128"/>
            </a:endParaRPr>
          </a:p>
          <a:p>
            <a:pPr marL="682851" lvl="1" indent="-227617">
              <a:buFont typeface="+mj-lt"/>
              <a:buAutoNum type="alphaUcPeriod"/>
              <a:defRPr/>
            </a:pPr>
            <a:r>
              <a:rPr lang="en-US" dirty="0" smtClean="0">
                <a:cs typeface="ヒラギノ角ゴ Pro W3" pitchFamily="-111" charset="-128"/>
              </a:rPr>
              <a:t>Network sniffers can be used by network administrators to monitor network performance.</a:t>
            </a:r>
          </a:p>
          <a:p>
            <a:pPr marL="682851" lvl="1" indent="-227617">
              <a:buFont typeface="+mj-lt"/>
              <a:buAutoNum type="alphaUcPeriod"/>
              <a:defRPr/>
            </a:pPr>
            <a:r>
              <a:rPr lang="en-US" dirty="0" smtClean="0">
                <a:cs typeface="ヒラギノ角ゴ Pro W3" pitchFamily="-111" charset="-128"/>
              </a:rPr>
              <a:t>Network sniffers can be used by attackers to gather information that can be used in penetration attempts.</a:t>
            </a:r>
          </a:p>
          <a:p>
            <a:pPr marL="682851" lvl="1" indent="-227617">
              <a:buFont typeface="+mj-lt"/>
              <a:buAutoNum type="alphaUcPeriod"/>
              <a:defRPr/>
            </a:pPr>
            <a:r>
              <a:rPr lang="en-US" sz="1200" i="0" kern="1200" dirty="0" smtClean="0">
                <a:solidFill>
                  <a:schemeClr val="tx1"/>
                </a:solidFill>
                <a:effectLst/>
                <a:latin typeface="Arial" charset="0"/>
                <a:ea typeface="ヒラギノ角ゴ Pro W3" pitchFamily="-111" charset="-128"/>
                <a:cs typeface="ヒラギノ角ゴ Pro W3"/>
              </a:rPr>
              <a:t>For network sniffers to be most effective, they need to be on the internal network, which generally means that the chances for outsiders to use them against you are extremely limited.</a:t>
            </a:r>
            <a:br>
              <a:rPr lang="en-US" sz="1200" i="0" kern="1200" dirty="0" smtClean="0">
                <a:solidFill>
                  <a:schemeClr val="tx1"/>
                </a:solidFill>
                <a:effectLst/>
                <a:latin typeface="Arial" charset="0"/>
                <a:ea typeface="ヒラギノ角ゴ Pro W3" pitchFamily="-111" charset="-128"/>
                <a:cs typeface="ヒラギノ角ゴ Pro W3"/>
              </a:rPr>
            </a:br>
            <a:endParaRPr lang="en-US" dirty="0" smtClean="0">
              <a:cs typeface="ヒラギノ角ゴ Pro W3" pitchFamily="-111" charset="-128"/>
            </a:endParaRPr>
          </a:p>
          <a:p>
            <a:pPr>
              <a:defRPr/>
            </a:pPr>
            <a:endParaRPr lang="en-US" dirty="0" smtClean="0"/>
          </a:p>
          <a:p>
            <a:pPr>
              <a:defRPr/>
            </a:pPr>
            <a:endParaRPr lang="en-US" dirty="0" smtClean="0">
              <a:latin typeface="Arial" pitchFamily="34" charset="0"/>
            </a:endParaRPr>
          </a:p>
        </p:txBody>
      </p:sp>
      <p:sp>
        <p:nvSpPr>
          <p:cNvPr id="921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6CCC685-D7EC-4387-B8DB-19889C05C5A1}" type="slidenum">
              <a:rPr lang="en-US" altLang="en-US" smtClean="0"/>
              <a:pPr eaLnBrk="1" hangingPunct="1"/>
              <a:t>161</a:t>
            </a:fld>
            <a:endParaRPr lang="en-US" altLang="en-US" dirty="0" smtClean="0"/>
          </a:p>
        </p:txBody>
      </p:sp>
    </p:spTree>
    <p:extLst>
      <p:ext uri="{BB962C8B-B14F-4D97-AF65-F5344CB8AC3E}">
        <p14:creationId xmlns:p14="http://schemas.microsoft.com/office/powerpoint/2010/main" val="36712838"/>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Normally, the network device that connects a computer to a network is designed to ignore all traffic that is not destined for that computer.</a:t>
            </a:r>
          </a:p>
          <a:p>
            <a:endParaRPr lang="en-US" dirty="0" smtClean="0"/>
          </a:p>
          <a:p>
            <a:r>
              <a:rPr lang="en-US" dirty="0" smtClean="0"/>
              <a:t>Network sniffers ignore this friendly agreement and observe all traffic on the network, whether destined for that computer or others, as shown in Figure 15.4.</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162</a:t>
            </a:fld>
            <a:endParaRPr lang="en-US" altLang="en-US" dirty="0"/>
          </a:p>
        </p:txBody>
      </p:sp>
    </p:spTree>
    <p:extLst>
      <p:ext uri="{BB962C8B-B14F-4D97-AF65-F5344CB8AC3E}">
        <p14:creationId xmlns:p14="http://schemas.microsoft.com/office/powerpoint/2010/main" val="3344527472"/>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Calibri" pitchFamily="34" charset="0"/>
              <a:buNone/>
            </a:pPr>
            <a:r>
              <a:rPr lang="en-US" sz="1200" b="1" i="0" kern="1200" dirty="0" smtClean="0">
                <a:solidFill>
                  <a:schemeClr val="tx1"/>
                </a:solidFill>
                <a:effectLst/>
                <a:latin typeface="Arial" charset="0"/>
                <a:ea typeface="ヒラギノ角ゴ Pro W3" pitchFamily="-111" charset="-128"/>
                <a:cs typeface="ヒラギノ角ゴ Pro W3" pitchFamily="-111" charset="-128"/>
              </a:rPr>
              <a:t>Spoofing </a:t>
            </a:r>
            <a:r>
              <a:rPr lang="en-US" sz="1200" i="0" kern="1200" dirty="0" smtClean="0">
                <a:solidFill>
                  <a:schemeClr val="tx1"/>
                </a:solidFill>
                <a:effectLst/>
                <a:latin typeface="Arial" charset="0"/>
                <a:ea typeface="ヒラギノ角ゴ Pro W3" pitchFamily="-111" charset="-128"/>
                <a:cs typeface="ヒラギノ角ゴ Pro W3" pitchFamily="-111" charset="-128"/>
              </a:rPr>
              <a:t>is nothing more than making data look like it has come from a different source. This is possible in TCP/IP because of the friendly</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assumptions behind the protocols. When the protocols were developed, it was assumed that individuals who had access to the network layer would be privileged users who could be trusted.</a:t>
            </a:r>
          </a:p>
          <a:p>
            <a:pPr>
              <a:buFont typeface="Calibri" pitchFamily="34" charset="0"/>
              <a:buNone/>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buFont typeface="Calibri"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When a packet is sent from one system to another, it includes not only the destination IP address and port but the source IP address as well. You are supposed to fill in the source with your own address, but nothing stops you from filling in another system’s address. This is one of the several forms of spoofing</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F154F5-3C31-4ADA-B60D-2D0FA0487F4C}" type="slidenum">
              <a:rPr lang="en-US" altLang="en-US" smtClean="0"/>
              <a:pPr eaLnBrk="1" hangingPunct="1"/>
              <a:t>163</a:t>
            </a:fld>
            <a:endParaRPr lang="en-US" altLang="en-US" dirty="0" smtClean="0"/>
          </a:p>
        </p:txBody>
      </p:sp>
    </p:spTree>
    <p:extLst>
      <p:ext uri="{BB962C8B-B14F-4D97-AF65-F5344CB8AC3E}">
        <p14:creationId xmlns:p14="http://schemas.microsoft.com/office/powerpoint/2010/main" val="3642463827"/>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buFont typeface="Calibri" pitchFamily="34" charset="0"/>
              <a:buNone/>
            </a:pPr>
            <a:r>
              <a:rPr lang="en-US" altLang="en-US" dirty="0" smtClean="0">
                <a:latin typeface="Arial" pitchFamily="34" charset="0"/>
                <a:ea typeface="ヒラギノ角ゴ Pro W3" pitchFamily="-112" charset="-128"/>
              </a:rPr>
              <a:t>Spoofing E-Mail</a:t>
            </a:r>
          </a:p>
          <a:p>
            <a:pPr marL="682851" lvl="1" indent="-227617">
              <a:buFont typeface="Calibri" pitchFamily="34" charset="0"/>
              <a:buAutoNum type="alphaUcPeriod"/>
            </a:pPr>
            <a:r>
              <a:rPr lang="en-US" altLang="en-US" dirty="0" smtClean="0">
                <a:latin typeface="Arial" pitchFamily="34" charset="0"/>
                <a:ea typeface="ヒラギノ角ゴ Pro W3" pitchFamily="-112" charset="-128"/>
              </a:rPr>
              <a:t>In e-mail spoofing, a message is sent with a From address that differs from that of the sending system. This can be easily accomplished in several different ways using several programs.</a:t>
            </a:r>
          </a:p>
          <a:p>
            <a:pPr marL="682851" lvl="1" indent="-227617">
              <a:buFont typeface="Calibri" pitchFamily="34" charset="0"/>
              <a:buAutoNum type="alphaUcPeriod"/>
            </a:pPr>
            <a:r>
              <a:rPr lang="en-US" altLang="en-US" dirty="0" smtClean="0">
                <a:latin typeface="Arial" pitchFamily="34" charset="0"/>
                <a:ea typeface="ヒラギノ角ゴ Pro W3" pitchFamily="-112" charset="-128"/>
              </a:rPr>
              <a:t>Recipients can use several methods to determine whether an e-mail message was sent by the source it claims to have been sent from, but most users do not question their e-mail and will accept as authentic where it appears to have originated.</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F154F5-3C31-4ADA-B60D-2D0FA0487F4C}" type="slidenum">
              <a:rPr lang="en-US" altLang="en-US" smtClean="0"/>
              <a:pPr eaLnBrk="1" hangingPunct="1"/>
              <a:t>164</a:t>
            </a:fld>
            <a:endParaRPr lang="en-US" altLang="en-US" dirty="0" smtClean="0"/>
          </a:p>
        </p:txBody>
      </p:sp>
    </p:spTree>
    <p:extLst>
      <p:ext uri="{BB962C8B-B14F-4D97-AF65-F5344CB8AC3E}">
        <p14:creationId xmlns:p14="http://schemas.microsoft.com/office/powerpoint/2010/main" val="248168848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F154F5-3C31-4ADA-B60D-2D0FA0487F4C}" type="slidenum">
              <a:rPr lang="en-US" altLang="en-US" smtClean="0"/>
              <a:pPr eaLnBrk="1" hangingPunct="1"/>
              <a:t>165</a:t>
            </a:fld>
            <a:endParaRPr lang="en-US" altLang="en-US" dirty="0" smtClean="0"/>
          </a:p>
        </p:txBody>
      </p:sp>
    </p:spTree>
    <p:extLst>
      <p:ext uri="{BB962C8B-B14F-4D97-AF65-F5344CB8AC3E}">
        <p14:creationId xmlns:p14="http://schemas.microsoft.com/office/powerpoint/2010/main" val="8636261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14.2 lists the initial configuration tasks for Windows 2008.</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a:t>
            </a:fld>
            <a:endParaRPr lang="en-US" altLang="en-US" dirty="0"/>
          </a:p>
        </p:txBody>
      </p:sp>
    </p:spTree>
    <p:extLst>
      <p:ext uri="{BB962C8B-B14F-4D97-AF65-F5344CB8AC3E}">
        <p14:creationId xmlns:p14="http://schemas.microsoft.com/office/powerpoint/2010/main" val="2473759710"/>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smurf attack, the packet sent by the attacker to the broadcast address is an echo request with the From address forged so that it appears that another system (the target system) has made the echo request. The normal response of a system to an echo request is an echo reply, and it is used in the ping utility to let a user know whether a remote system is reachable and is responding. In the smurf attack, the request is sent to all systems on the network, so all will respond with an echo reply to the target system, as shown in Figure 15.5. The attacker has sent one packet and has been able to generate as many as 254 responses aimed at the target. Should the attacker send several of these spoofed requests, or send them to several different networks, the target can quickly become overwhelmed.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166</a:t>
            </a:fld>
            <a:endParaRPr lang="en-US" altLang="en-US" dirty="0"/>
          </a:p>
        </p:txBody>
      </p:sp>
    </p:spTree>
    <p:extLst>
      <p:ext uri="{BB962C8B-B14F-4D97-AF65-F5344CB8AC3E}">
        <p14:creationId xmlns:p14="http://schemas.microsoft.com/office/powerpoint/2010/main" val="48488319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Spoofing can also take advantage of a trusted relationship between two systems. If two systems are configured to accept the authentication accomplished by each other, an individual logged onto one system might not be forced to go through an authentication process again to access the other system. An attacker can take advantage of this arrangement by sending a packet to one system that appears to have come from a trusted system. Since the trusted relationship is in place, the targeted system may perform the requested task without authentication.</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F154F5-3C31-4ADA-B60D-2D0FA0487F4C}" type="slidenum">
              <a:rPr lang="en-US" altLang="en-US" smtClean="0"/>
              <a:pPr eaLnBrk="1" hangingPunct="1"/>
              <a:t>167</a:t>
            </a:fld>
            <a:endParaRPr lang="en-US" altLang="en-US" dirty="0" smtClean="0"/>
          </a:p>
        </p:txBody>
      </p:sp>
    </p:spTree>
    <p:extLst>
      <p:ext uri="{BB962C8B-B14F-4D97-AF65-F5344CB8AC3E}">
        <p14:creationId xmlns:p14="http://schemas.microsoft.com/office/powerpoint/2010/main" val="1094143627"/>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15.6 illustrates a spoofing attack that includes a SYN flooding attack.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168</a:t>
            </a:fld>
            <a:endParaRPr lang="en-US" altLang="en-US" dirty="0"/>
          </a:p>
        </p:txBody>
      </p:sp>
    </p:spTree>
    <p:extLst>
      <p:ext uri="{BB962C8B-B14F-4D97-AF65-F5344CB8AC3E}">
        <p14:creationId xmlns:p14="http://schemas.microsoft.com/office/powerpoint/2010/main" val="32935218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a:ln/>
        </p:spPr>
      </p:sp>
      <p:sp>
        <p:nvSpPr>
          <p:cNvPr id="942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How complicated the spoofing is depends heavily on several factors, including whether the traffic is encrypted and where the attacker is located relative to the target. Spoofing attacks from inside a network, for example, are much easier to perform than attacks from outside of the network, because the inside attacker can observe the traffic to and from the target and can do a better job of formulating the necessary packets.</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Formulating the packets is more complicated for external attackers because a sequence number is associated with TCP packets. 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sequence number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 32-bit number established by the host that is incremented for each packet sent. Packets are not guaranteed to be received in order, and the sequence number can be used to help reorder packets as they are received and to refer to packets that may have been lost in transmission.</a:t>
            </a:r>
          </a:p>
          <a:p>
            <a:endParaRPr lang="en-US" altLang="en-US" sz="1200" i="0" kern="1200" dirty="0" smtClean="0">
              <a:solidFill>
                <a:schemeClr val="tx1"/>
              </a:solidFill>
              <a:effectLst/>
              <a:latin typeface="Arial" charset="0"/>
              <a:ea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difference in the difficulty of attempting a spoofing attack from inside a network and from outside involves determining the sequence number.</a:t>
            </a:r>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a:p>
            <a:pPr marL="228600" indent="-228600">
              <a:buFont typeface="+mj-lt"/>
              <a:buAutoNum type="arabicPeriod"/>
            </a:pPr>
            <a:r>
              <a:rPr lang="en-US" altLang="en-US" dirty="0" smtClean="0">
                <a:latin typeface="Arial" pitchFamily="34" charset="0"/>
                <a:ea typeface="ヒラギノ角ゴ Pro W3" pitchFamily="-112" charset="-128"/>
              </a:rPr>
              <a:t>If the attacker is inside of the network and can observe the traffic with which the target host responds, the attacker can easily see the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sequence number the system creates and can respond with the correct sequence number.</a:t>
            </a:r>
          </a:p>
          <a:p>
            <a:pPr marL="228600" indent="-228600">
              <a:buFont typeface="+mj-lt"/>
              <a:buAutoNum type="arabicPeriod"/>
            </a:pPr>
            <a:endParaRPr lang="en-US" altLang="en-US" dirty="0" smtClean="0">
              <a:latin typeface="Arial" pitchFamily="34" charset="0"/>
              <a:ea typeface="ヒラギノ角ゴ Pro W3" pitchFamily="-112" charset="-128"/>
            </a:endParaRPr>
          </a:p>
          <a:p>
            <a:pPr marL="228600" indent="-228600">
              <a:buFont typeface="+mj-lt"/>
              <a:buAutoNum type="arabicPeriod"/>
            </a:pPr>
            <a:r>
              <a:rPr lang="en-US" altLang="en-US" dirty="0" smtClean="0">
                <a:latin typeface="Arial" pitchFamily="34" charset="0"/>
                <a:ea typeface="ヒラギノ角ゴ Pro W3" pitchFamily="-112" charset="-128"/>
              </a:rPr>
              <a:t>If the attacker is external to the network and the sequence number the target system generates is not observed, it is next to impossible for the attacker to provide the final ACK with the correct sequence number. So the attacker has to guess what the sequence number might be.</a:t>
            </a:r>
          </a:p>
        </p:txBody>
      </p:sp>
      <p:sp>
        <p:nvSpPr>
          <p:cNvPr id="942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F154F5-3C31-4ADA-B60D-2D0FA0487F4C}" type="slidenum">
              <a:rPr lang="en-US" altLang="en-US" smtClean="0"/>
              <a:pPr eaLnBrk="1" hangingPunct="1"/>
              <a:t>169</a:t>
            </a:fld>
            <a:endParaRPr lang="en-US" altLang="en-US" dirty="0" smtClean="0"/>
          </a:p>
        </p:txBody>
      </p:sp>
    </p:spTree>
    <p:extLst>
      <p:ext uri="{BB962C8B-B14F-4D97-AF65-F5344CB8AC3E}">
        <p14:creationId xmlns:p14="http://schemas.microsoft.com/office/powerpoint/2010/main" val="2592348462"/>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the TCP three-way handshake, two sets of sequence numbers are created, as shown in Figure 15.7.</a:t>
            </a:r>
          </a:p>
          <a:p>
            <a:endParaRPr lang="en-US" dirty="0" smtClean="0"/>
          </a:p>
          <a:p>
            <a:r>
              <a:rPr lang="en-US" dirty="0" smtClean="0"/>
              <a:t>The first system chooses a sequence number to send with the original SYN packet. The system receiving this SYN packet acknowledges with a SYN/ACK. It sends an</a:t>
            </a:r>
            <a:r>
              <a:rPr lang="en-US" baseline="0" dirty="0" smtClean="0"/>
              <a:t> </a:t>
            </a:r>
            <a:r>
              <a:rPr lang="en-US" dirty="0" smtClean="0"/>
              <a:t>acknowledgment number back, which is based on the first sequence number plus one (that is, it increments the sequence number sent to it by one). It then also creates its own sequence number and sends that along with it. The original system receives the SYN/ACK with the new sequence number. It increments the sequence number by one and uses it as the acknowledgment number in the ACK packet with which it responds.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170</a:t>
            </a:fld>
            <a:endParaRPr lang="en-US" altLang="en-US" dirty="0"/>
          </a:p>
        </p:txBody>
      </p:sp>
    </p:spTree>
    <p:extLst>
      <p:ext uri="{BB962C8B-B14F-4D97-AF65-F5344CB8AC3E}">
        <p14:creationId xmlns:p14="http://schemas.microsoft.com/office/powerpoint/2010/main" val="43771866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TCP/IP hijacking and session hijacking are terms used to refer to the process of taking control of an already existing session between a client and a server.</a:t>
            </a:r>
          </a:p>
          <a:p>
            <a:pPr marL="682851" lvl="1" indent="-227617">
              <a:buFont typeface="+mj-lt"/>
              <a:buAutoNum type="alphaUcPeriod"/>
              <a:defRPr/>
            </a:pPr>
            <a:r>
              <a:rPr lang="en-US" dirty="0" smtClean="0">
                <a:cs typeface="ヒラギノ角ゴ Pro W3" pitchFamily="-111" charset="-128"/>
              </a:rPr>
              <a:t>The advantage to an attacker of hijacking over attempting to penetrate a computer system or network is that the attacker doesn’t</a:t>
            </a:r>
            <a:r>
              <a:rPr lang="en-US" baseline="0" dirty="0" smtClean="0">
                <a:cs typeface="ヒラギノ角ゴ Pro W3" pitchFamily="-111" charset="-128"/>
              </a:rPr>
              <a:t> </a:t>
            </a:r>
            <a:r>
              <a:rPr lang="en-US" dirty="0" smtClean="0">
                <a:cs typeface="ヒラギノ角ゴ Pro W3" pitchFamily="-111" charset="-128"/>
              </a:rPr>
              <a:t>have to circumvent any authentication mechanisms, since the user has already authenticated and established the session.</a:t>
            </a:r>
          </a:p>
          <a:p>
            <a:pPr marL="682851" lvl="1" indent="-227617">
              <a:buFont typeface="+mj-lt"/>
              <a:buAutoNum type="alphaUcPeriod"/>
              <a:defRPr/>
            </a:pPr>
            <a:r>
              <a:rPr lang="en-US" dirty="0" smtClean="0">
                <a:cs typeface="ヒラギノ角ゴ Pro W3" pitchFamily="-111" charset="-128"/>
              </a:rPr>
              <a:t>To prevent the user from noticing anything unusual, the attacker can decide to attack the user’s system and perform a DoS attack</a:t>
            </a:r>
            <a:r>
              <a:rPr lang="en-US" baseline="0" dirty="0" smtClean="0">
                <a:cs typeface="ヒラギノ角ゴ Pro W3" pitchFamily="-111" charset="-128"/>
              </a:rPr>
              <a:t> </a:t>
            </a:r>
            <a:r>
              <a:rPr lang="en-US" dirty="0" smtClean="0">
                <a:cs typeface="ヒラギノ角ゴ Pro W3" pitchFamily="-111" charset="-128"/>
              </a:rPr>
              <a:t>on it, taking it down so that the user, and the system, will not notice the extra traffic that is taking place.</a:t>
            </a:r>
          </a:p>
          <a:p>
            <a:pPr marL="682851" lvl="1" indent="-227617">
              <a:buFont typeface="+mj-lt"/>
              <a:buAutoNum type="alphaUcPeriod"/>
              <a:defRPr/>
            </a:pPr>
            <a:r>
              <a:rPr lang="en-US" dirty="0" smtClean="0">
                <a:cs typeface="ヒラギノ角ゴ Pro W3" pitchFamily="-111" charset="-128"/>
              </a:rPr>
              <a:t>Hijack attacks generally are used against web and Telnet sessions. Sequence numbers as they apply to spoofing also apply to</a:t>
            </a:r>
            <a:r>
              <a:rPr lang="en-US" baseline="0" dirty="0" smtClean="0">
                <a:cs typeface="ヒラギノ角ゴ Pro W3" pitchFamily="-111" charset="-128"/>
              </a:rPr>
              <a:t> </a:t>
            </a:r>
            <a:r>
              <a:rPr lang="en-US" dirty="0" smtClean="0">
                <a:cs typeface="ヒラギノ角ゴ Pro W3" pitchFamily="-111" charset="-128"/>
              </a:rPr>
              <a:t>session hijacking, since the hijacker will need to provide the correct sequence number to continue the appropriated sessions.</a:t>
            </a:r>
          </a:p>
          <a:p>
            <a:pPr>
              <a:defRPr/>
            </a:pPr>
            <a:endParaRPr lang="en-US" dirty="0" smtClean="0">
              <a:latin typeface="Arial" pitchFamily="34" charset="0"/>
            </a:endParaRPr>
          </a:p>
        </p:txBody>
      </p:sp>
      <p:sp>
        <p:nvSpPr>
          <p:cNvPr id="1024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F676539-E68C-43B8-8ECD-AA4F4EC39495}" type="slidenum">
              <a:rPr lang="en-US" altLang="en-US" smtClean="0"/>
              <a:pPr eaLnBrk="1" hangingPunct="1"/>
              <a:t>171</a:t>
            </a:fld>
            <a:endParaRPr lang="en-US" altLang="en-US" dirty="0" smtClean="0"/>
          </a:p>
        </p:txBody>
      </p:sp>
    </p:spTree>
    <p:extLst>
      <p:ext uri="{BB962C8B-B14F-4D97-AF65-F5344CB8AC3E}">
        <p14:creationId xmlns:p14="http://schemas.microsoft.com/office/powerpoint/2010/main" val="3770851210"/>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A </a:t>
            </a:r>
            <a:r>
              <a:rPr lang="en-US" b="1" dirty="0" smtClean="0"/>
              <a:t>man-in-the-middle attack </a:t>
            </a:r>
            <a:r>
              <a:rPr lang="en-US" dirty="0" smtClean="0"/>
              <a:t>generally occurs when attackers are able to place themselves in the middle of two other hosts that are communicating.</a:t>
            </a:r>
          </a:p>
          <a:p>
            <a:pPr marL="682851" lvl="1" indent="-227617">
              <a:buFont typeface="Arial"/>
              <a:buChar char="•"/>
              <a:defRPr/>
            </a:pPr>
            <a:r>
              <a:rPr lang="en-US" dirty="0" smtClean="0">
                <a:cs typeface="ヒラギノ角ゴ Pro W3" pitchFamily="-111" charset="-128"/>
              </a:rPr>
              <a:t>A man-in-the-middle attack can be</a:t>
            </a:r>
            <a:r>
              <a:rPr lang="en-US" baseline="0" dirty="0" smtClean="0">
                <a:cs typeface="ヒラギノ角ゴ Pro W3" pitchFamily="-111" charset="-128"/>
              </a:rPr>
              <a:t> </a:t>
            </a:r>
            <a:r>
              <a:rPr lang="en-US" dirty="0" smtClean="0">
                <a:cs typeface="ヒラギノ角ゴ Pro W3" pitchFamily="-111" charset="-128"/>
              </a:rPr>
              <a:t>accomplished by compromising a router to alter the path of the traffic.</a:t>
            </a:r>
          </a:p>
          <a:p>
            <a:pPr marL="682851" lvl="1" indent="-227617">
              <a:buFont typeface="Arial"/>
              <a:buChar char="•"/>
              <a:defRPr/>
            </a:pPr>
            <a:r>
              <a:rPr lang="en-US" dirty="0" smtClean="0">
                <a:cs typeface="ヒラギノ角ゴ Pro W3" pitchFamily="-111" charset="-128"/>
              </a:rPr>
              <a:t>The attacker can then observe all traffic before relaying it and can actually modify or block traffic.</a:t>
            </a:r>
          </a:p>
          <a:p>
            <a:pPr marL="682851" lvl="1" indent="-227617">
              <a:buFont typeface="Arial"/>
              <a:buChar char="•"/>
              <a:defRPr/>
            </a:pPr>
            <a:r>
              <a:rPr lang="en-US" dirty="0" smtClean="0">
                <a:cs typeface="ヒラギノ角ゴ Pro W3" pitchFamily="-111" charset="-128"/>
              </a:rPr>
              <a:t>To the target host, it appears that communication is occurring normally, since all expected replies are received.</a:t>
            </a:r>
          </a:p>
          <a:p>
            <a:pPr marL="227617" indent="-227617">
              <a:buFont typeface="+mj-lt"/>
              <a:buAutoNum type="arabicPeriod"/>
              <a:defRPr/>
            </a:pPr>
            <a:endParaRPr lang="en-US" dirty="0" smtClean="0"/>
          </a:p>
          <a:p>
            <a:pPr marL="0" indent="0">
              <a:buFont typeface="+mj-lt"/>
              <a:buNone/>
              <a:defRPr/>
            </a:pPr>
            <a:r>
              <a:rPr lang="en-US" dirty="0" smtClean="0"/>
              <a:t>There are numerous methods of instantiating a man-in-the-middle attack; one of the common methods is via session hijacking. Session</a:t>
            </a:r>
            <a:r>
              <a:rPr lang="en-US" baseline="0" dirty="0" smtClean="0"/>
              <a:t> </a:t>
            </a:r>
            <a:r>
              <a:rPr lang="en-US" dirty="0" smtClean="0"/>
              <a:t>hijacking can occur when information such as a cookie is stolen, allowing the attacker to impersonate the legitimate session. This attack can be as a result of a cross-site scripting attack, which tricks a user into executing code resulting in cookie theft. The amount of information that can be obtained in a man-in-the-middle attack will obviously be limited if the communication is encrypted. Even in this case, however, sensitive</a:t>
            </a:r>
            <a:r>
              <a:rPr lang="en-US" baseline="0" dirty="0" smtClean="0"/>
              <a:t> </a:t>
            </a:r>
            <a:r>
              <a:rPr lang="en-US" dirty="0" smtClean="0"/>
              <a:t>information can still be obtained, since knowing what communication is being conducted, and between which individuals, may, in fact, provide information that is valuable in certain circumstances.</a:t>
            </a:r>
            <a:endParaRPr lang="en-US" b="1" dirty="0" smtClean="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B4431A2-129D-4392-A077-DDDBCEC9AD90}" type="slidenum">
              <a:rPr lang="en-US" altLang="en-US" smtClean="0"/>
              <a:pPr eaLnBrk="1" hangingPunct="1"/>
              <a:t>172</a:t>
            </a:fld>
            <a:endParaRPr lang="en-US" altLang="en-US" dirty="0" smtClean="0"/>
          </a:p>
        </p:txBody>
      </p:sp>
    </p:spTree>
    <p:extLst>
      <p:ext uri="{BB962C8B-B14F-4D97-AF65-F5344CB8AC3E}">
        <p14:creationId xmlns:p14="http://schemas.microsoft.com/office/powerpoint/2010/main" val="1255762419"/>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man-in-the-middle</a:t>
            </a:r>
            <a:r>
              <a:rPr lang="en-US" baseline="0" dirty="0" smtClean="0"/>
              <a:t> attack is ideally, accomplished </a:t>
            </a:r>
            <a:r>
              <a:rPr lang="en-US" dirty="0" smtClean="0"/>
              <a:t>by ensuring that all communication going to or from the target host is routed through the attacker’s host (which can be accomplished if the attacker can compromise the router for the target host). The attacker can then observe all</a:t>
            </a:r>
            <a:r>
              <a:rPr lang="en-US" baseline="0" dirty="0" smtClean="0"/>
              <a:t> </a:t>
            </a:r>
            <a:r>
              <a:rPr lang="en-US" dirty="0" smtClean="0"/>
              <a:t>traffic before relaying it and can actually modify or block traffic. To the target host, it appears that communication is occurring normally, since</a:t>
            </a:r>
            <a:r>
              <a:rPr lang="en-US" baseline="0" dirty="0" smtClean="0"/>
              <a:t> </a:t>
            </a:r>
            <a:r>
              <a:rPr lang="en-US" dirty="0" smtClean="0"/>
              <a:t>all expected replies are received. Figure 15.8 illustrates this type of attack.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173</a:t>
            </a:fld>
            <a:endParaRPr lang="en-US" altLang="en-US" dirty="0"/>
          </a:p>
        </p:txBody>
      </p:sp>
    </p:spTree>
    <p:extLst>
      <p:ext uri="{BB962C8B-B14F-4D97-AF65-F5344CB8AC3E}">
        <p14:creationId xmlns:p14="http://schemas.microsoft.com/office/powerpoint/2010/main" val="2061082741"/>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a:defRPr/>
            </a:pPr>
            <a:endParaRPr lang="en-US" b="0" dirty="0" smtClean="0"/>
          </a:p>
        </p:txBody>
      </p:sp>
      <p:sp>
        <p:nvSpPr>
          <p:cNvPr id="993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B4431A2-129D-4392-A077-DDDBCEC9AD90}" type="slidenum">
              <a:rPr lang="en-US" altLang="en-US" smtClean="0"/>
              <a:pPr eaLnBrk="1" hangingPunct="1"/>
              <a:t>174</a:t>
            </a:fld>
            <a:endParaRPr lang="en-US" altLang="en-US" dirty="0" smtClean="0"/>
          </a:p>
        </p:txBody>
      </p:sp>
    </p:spTree>
    <p:extLst>
      <p:ext uri="{BB962C8B-B14F-4D97-AF65-F5344CB8AC3E}">
        <p14:creationId xmlns:p14="http://schemas.microsoft.com/office/powerpoint/2010/main" val="2972521424"/>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pPr marL="227617" indent="-227617">
              <a:buFont typeface="+mj-lt"/>
              <a:buAutoNum type="arabicPeriod"/>
              <a:defRPr/>
            </a:pPr>
            <a:r>
              <a:rPr lang="en-US" dirty="0" smtClean="0"/>
              <a:t>A replay attack occurs when the attacker captures a portion of a communication between two parties and retransmits it at a later time. </a:t>
            </a:r>
          </a:p>
          <a:p>
            <a:pPr marL="682851" lvl="1" indent="-227617">
              <a:buFont typeface="+mj-lt"/>
              <a:buAutoNum type="alphaUcPeriod"/>
              <a:defRPr/>
            </a:pPr>
            <a:r>
              <a:rPr lang="en-US" dirty="0" smtClean="0">
                <a:cs typeface="ヒラギノ角ゴ Pro W3" pitchFamily="-111" charset="-128"/>
              </a:rPr>
              <a:t>Generally replay attacks are associated with attempts to circumvent authentication mechanisms, such as the capturing and reuse of a certificate or ticket.</a:t>
            </a:r>
          </a:p>
          <a:p>
            <a:pPr marL="682851" lvl="1" indent="-227617">
              <a:defRPr/>
            </a:pPr>
            <a:endParaRPr lang="en-US" dirty="0" smtClean="0">
              <a:cs typeface="ヒラギノ角ゴ Pro W3" pitchFamily="-111" charset="-128"/>
            </a:endParaRPr>
          </a:p>
          <a:p>
            <a:pPr marL="227617" lvl="1" indent="-227617">
              <a:buFont typeface="+mj-lt"/>
              <a:buAutoNum type="arabicPeriod" startAt="2"/>
              <a:defRPr/>
            </a:pPr>
            <a:r>
              <a:rPr lang="en-US" dirty="0" smtClean="0">
                <a:cs typeface="ヒラギノ角ゴ Pro W3" pitchFamily="-111" charset="-128"/>
              </a:rPr>
              <a:t>The best way to prevent replay attacks is with encryption, cryptographic authentication, and time stamps. If a portion of the certificate or ticket includes a date/time stamp or an expiration date/time, and this portion is also encrypted as part of the ticket or certificate, replaying</a:t>
            </a:r>
            <a:r>
              <a:rPr lang="en-US" baseline="0" dirty="0" smtClean="0">
                <a:cs typeface="ヒラギノ角ゴ Pro W3" pitchFamily="-111" charset="-128"/>
              </a:rPr>
              <a:t> </a:t>
            </a:r>
            <a:r>
              <a:rPr lang="en-US" dirty="0" smtClean="0">
                <a:cs typeface="ヒラギノ角ゴ Pro W3" pitchFamily="-111" charset="-128"/>
              </a:rPr>
              <a:t>it at a later time will prove useless, since it will be rejected as having expired.</a:t>
            </a: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9DA1831-9AA0-4071-B4DE-9E7E10EEBAA0}" type="slidenum">
              <a:rPr lang="en-US" altLang="en-US" smtClean="0"/>
              <a:pPr eaLnBrk="1" hangingPunct="1"/>
              <a:t>175</a:t>
            </a:fld>
            <a:endParaRPr lang="en-US" altLang="en-US" dirty="0" smtClean="0"/>
          </a:p>
        </p:txBody>
      </p:sp>
    </p:spTree>
    <p:extLst>
      <p:ext uri="{BB962C8B-B14F-4D97-AF65-F5344CB8AC3E}">
        <p14:creationId xmlns:p14="http://schemas.microsoft.com/office/powerpoint/2010/main" val="1448663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release of Windows Server 2012, Microsoft added significant enhancements to its security baseline for its server line:</a:t>
            </a:r>
          </a:p>
          <a:p>
            <a:endParaRPr lang="en-US" dirty="0" smtClean="0"/>
          </a:p>
          <a:p>
            <a:r>
              <a:rPr lang="en-US" dirty="0" smtClean="0"/>
              <a:t>■ Replaced the traditional ROM-BIOS with Unified Extensible Firmware Interface (UEFI). Microsoft is using the security-hardened 2.3.1 version, which prevents boot code updates without appropriate digital certificates and signatures.</a:t>
            </a:r>
          </a:p>
          <a:p>
            <a:r>
              <a:rPr lang="en-US" dirty="0" smtClean="0"/>
              <a:t>■ Extended the trustworthy and verified boot process to the entire Windows OS boot code with a feature known as Secure Boot. UEFI and Secure Boot significantly reduce the risk of malicious code, such as rootkits and boot viruses.</a:t>
            </a:r>
          </a:p>
          <a:p>
            <a:r>
              <a:rPr lang="en-US" dirty="0" smtClean="0"/>
              <a:t>■ Improved BitLocker functionality to allow administrator-less reboots.</a:t>
            </a:r>
          </a:p>
          <a:p>
            <a:r>
              <a:rPr lang="en-US" dirty="0" smtClean="0"/>
              <a:t>■ Instituted Early Launch Anti-Malware (ELAM) to ensure that only known, digitally signed antimalware programs can load right after Secure Boot finishes (it does not require UEFI or Secure Boot). This permits legitimate antimalware programs to get into memory and start doing their job before fake antivirus programs or other malicious code can act.</a:t>
            </a:r>
          </a:p>
          <a:p>
            <a:r>
              <a:rPr lang="en-US" dirty="0" smtClean="0"/>
              <a:t>■ Fully integrated DNSSEC.</a:t>
            </a:r>
          </a:p>
          <a:p>
            <a:r>
              <a:rPr lang="en-US" dirty="0" smtClean="0"/>
              <a:t>■ Integrated Data Classification with Rights Management Service, so that you can control which users and groups can access which documents based upon content or marked classification.</a:t>
            </a:r>
          </a:p>
          <a:p>
            <a:r>
              <a:rPr lang="en-US" dirty="0" smtClean="0"/>
              <a:t>■ Included Managed Service Accounts, introduced in Server 2008 R2, to allow for advanced self-maintaining features with extremely long passwords, which automatically reset every 30 days, all under Active Directory control in the enterprise.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a:t>
            </a:fld>
            <a:endParaRPr lang="en-US" altLang="en-US" dirty="0"/>
          </a:p>
        </p:txBody>
      </p:sp>
    </p:spTree>
    <p:extLst>
      <p:ext uri="{BB962C8B-B14F-4D97-AF65-F5344CB8AC3E}">
        <p14:creationId xmlns:p14="http://schemas.microsoft.com/office/powerpoint/2010/main" val="2937206243"/>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176</a:t>
            </a:fld>
            <a:endParaRPr lang="en-US" altLang="en-US" dirty="0"/>
          </a:p>
        </p:txBody>
      </p:sp>
    </p:spTree>
    <p:extLst>
      <p:ext uri="{BB962C8B-B14F-4D97-AF65-F5344CB8AC3E}">
        <p14:creationId xmlns:p14="http://schemas.microsoft.com/office/powerpoint/2010/main" val="1710534828"/>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Though not generally considered a social engineering issue, nor a security issue for that matter, spam can, however, be a security concern. Spam, as just about everybody knows, is bulk unsolicited e-mail. It can be legitimate in the sense that it has been sent by a company advertising a product or service, but it can also be malicious and could include an attachment that contains malicious software designed to harm your system, or a link to a malicious web site that may attempt to obtain personal information from you.</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177</a:t>
            </a:fld>
            <a:endParaRPr lang="en-US" altLang="en-US" dirty="0"/>
          </a:p>
        </p:txBody>
      </p:sp>
    </p:spTree>
    <p:extLst>
      <p:ext uri="{BB962C8B-B14F-4D97-AF65-F5344CB8AC3E}">
        <p14:creationId xmlns:p14="http://schemas.microsoft.com/office/powerpoint/2010/main" val="994880542"/>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178</a:t>
            </a:fld>
            <a:endParaRPr lang="en-US" altLang="en-US" dirty="0"/>
          </a:p>
        </p:txBody>
      </p:sp>
    </p:spTree>
    <p:extLst>
      <p:ext uri="{BB962C8B-B14F-4D97-AF65-F5344CB8AC3E}">
        <p14:creationId xmlns:p14="http://schemas.microsoft.com/office/powerpoint/2010/main" val="3304533098"/>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179</a:t>
            </a:fld>
            <a:endParaRPr lang="en-US" altLang="en-US" dirty="0"/>
          </a:p>
        </p:txBody>
      </p:sp>
    </p:spTree>
    <p:extLst>
      <p:ext uri="{BB962C8B-B14F-4D97-AF65-F5344CB8AC3E}">
        <p14:creationId xmlns:p14="http://schemas.microsoft.com/office/powerpoint/2010/main" val="582055709"/>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180</a:t>
            </a:fld>
            <a:endParaRPr lang="en-US" altLang="en-US" dirty="0"/>
          </a:p>
        </p:txBody>
      </p:sp>
    </p:spTree>
    <p:extLst>
      <p:ext uri="{BB962C8B-B14F-4D97-AF65-F5344CB8AC3E}">
        <p14:creationId xmlns:p14="http://schemas.microsoft.com/office/powerpoint/2010/main" val="1495769439"/>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Generally, the attackers are hoping to obtain credit card numbers or other information that can be used in identity theft. The user may receive an e-mail asking him or her to call a number that is answered by a potentially compromised voice message system. Users may also receive a recorded message that appears to come from a legitimate entity. In both cases, the user will be encouraged to respond</a:t>
            </a:r>
            <a:r>
              <a:rPr lang="en-US" baseline="0" dirty="0" smtClean="0"/>
              <a:t> </a:t>
            </a:r>
            <a:r>
              <a:rPr lang="en-US" dirty="0" smtClean="0"/>
              <a:t>quickly and provide the sensitive information so that access to their account is not blocked. If a user ever receives a message that claims to be from a reputable entity and asks for sensitive information, the user should not provide it but instead should use the Internet or examine a legitimate account statement to find a phone number that can be used to contact the entity. The user can then verify that the message received was legitimate or report the vishing attempt.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181</a:t>
            </a:fld>
            <a:endParaRPr lang="en-US" altLang="en-US" dirty="0"/>
          </a:p>
        </p:txBody>
      </p:sp>
    </p:spTree>
    <p:extLst>
      <p:ext uri="{BB962C8B-B14F-4D97-AF65-F5344CB8AC3E}">
        <p14:creationId xmlns:p14="http://schemas.microsoft.com/office/powerpoint/2010/main" val="1214730037"/>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182</a:t>
            </a:fld>
            <a:endParaRPr lang="en-US" altLang="en-US" dirty="0"/>
          </a:p>
        </p:txBody>
      </p:sp>
    </p:spTree>
    <p:extLst>
      <p:ext uri="{BB962C8B-B14F-4D97-AF65-F5344CB8AC3E}">
        <p14:creationId xmlns:p14="http://schemas.microsoft.com/office/powerpoint/2010/main" val="1697679763"/>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15.9 illustrates how pharming operates. The first step is an attacker poisons the DNS system, so when the user queries it (step 2) they</a:t>
            </a:r>
            <a:r>
              <a:rPr lang="en-US" baseline="0" dirty="0" smtClean="0"/>
              <a:t> </a:t>
            </a:r>
            <a:r>
              <a:rPr lang="en-US" dirty="0" smtClean="0"/>
              <a:t>get a false address (step 3). This results in the user being directed to the fake web site (step 4).</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183</a:t>
            </a:fld>
            <a:endParaRPr lang="en-US" altLang="en-US" dirty="0"/>
          </a:p>
        </p:txBody>
      </p:sp>
    </p:spTree>
    <p:extLst>
      <p:ext uri="{BB962C8B-B14F-4D97-AF65-F5344CB8AC3E}">
        <p14:creationId xmlns:p14="http://schemas.microsoft.com/office/powerpoint/2010/main" val="1283056249"/>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XMAS scan can help determine OS type and version, based upon TCP/IP stack responses, and can also help determine firewall rules. These attacks can also be used to consume system resources, resulting in DoS.</a:t>
            </a:r>
          </a:p>
          <a:p>
            <a:endParaRPr lang="en-US" dirty="0" smtClean="0"/>
          </a:p>
          <a:p>
            <a:r>
              <a:rPr lang="en-US" dirty="0" smtClean="0"/>
              <a:t>Simple stateless firewalls check for the SYN flag set to prevent SYN floods, and Christmas packets are designed not to have SYN set, so they pass right by these devices.</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184</a:t>
            </a:fld>
            <a:endParaRPr lang="en-US" altLang="en-US" dirty="0"/>
          </a:p>
        </p:txBody>
      </p:sp>
    </p:spTree>
    <p:extLst>
      <p:ext uri="{BB962C8B-B14F-4D97-AF65-F5344CB8AC3E}">
        <p14:creationId xmlns:p14="http://schemas.microsoft.com/office/powerpoint/2010/main" val="113435390"/>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185</a:t>
            </a:fld>
            <a:endParaRPr lang="en-US" altLang="en-US" dirty="0"/>
          </a:p>
        </p:txBody>
      </p:sp>
    </p:spTree>
    <p:extLst>
      <p:ext uri="{BB962C8B-B14F-4D97-AF65-F5344CB8AC3E}">
        <p14:creationId xmlns:p14="http://schemas.microsoft.com/office/powerpoint/2010/main" val="22562762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a:t>
            </a:fld>
            <a:endParaRPr lang="en-US" altLang="en-US" dirty="0"/>
          </a:p>
        </p:txBody>
      </p:sp>
    </p:spTree>
    <p:extLst>
      <p:ext uri="{BB962C8B-B14F-4D97-AF65-F5344CB8AC3E}">
        <p14:creationId xmlns:p14="http://schemas.microsoft.com/office/powerpoint/2010/main" val="628594887"/>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186</a:t>
            </a:fld>
            <a:endParaRPr lang="en-US" altLang="en-US" dirty="0"/>
          </a:p>
        </p:txBody>
      </p:sp>
    </p:spTree>
    <p:extLst>
      <p:ext uri="{BB962C8B-B14F-4D97-AF65-F5344CB8AC3E}">
        <p14:creationId xmlns:p14="http://schemas.microsoft.com/office/powerpoint/2010/main" val="3004319741"/>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187</a:t>
            </a:fld>
            <a:endParaRPr lang="en-US" altLang="en-US" dirty="0"/>
          </a:p>
        </p:txBody>
      </p:sp>
    </p:spTree>
    <p:extLst>
      <p:ext uri="{BB962C8B-B14F-4D97-AF65-F5344CB8AC3E}">
        <p14:creationId xmlns:p14="http://schemas.microsoft.com/office/powerpoint/2010/main" val="836857451"/>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process of using a new domain name for the five-day “test” period and then relinquishing the name, only to repeat the process again—in essence, obtaining a domain name for free—is called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DNS kiting.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188</a:t>
            </a:fld>
            <a:endParaRPr lang="en-US" altLang="en-US" dirty="0"/>
          </a:p>
        </p:txBody>
      </p:sp>
    </p:spTree>
    <p:extLst>
      <p:ext uri="{BB962C8B-B14F-4D97-AF65-F5344CB8AC3E}">
        <p14:creationId xmlns:p14="http://schemas.microsoft.com/office/powerpoint/2010/main" val="135510620"/>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189</a:t>
            </a:fld>
            <a:endParaRPr lang="en-US" altLang="en-US" dirty="0"/>
          </a:p>
        </p:txBody>
      </p:sp>
    </p:spTree>
    <p:extLst>
      <p:ext uri="{BB962C8B-B14F-4D97-AF65-F5344CB8AC3E}">
        <p14:creationId xmlns:p14="http://schemas.microsoft.com/office/powerpoint/2010/main" val="978988795"/>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190</a:t>
            </a:fld>
            <a:endParaRPr lang="en-US" altLang="en-US" dirty="0"/>
          </a:p>
        </p:txBody>
      </p:sp>
    </p:spTree>
    <p:extLst>
      <p:ext uri="{BB962C8B-B14F-4D97-AF65-F5344CB8AC3E}">
        <p14:creationId xmlns:p14="http://schemas.microsoft.com/office/powerpoint/2010/main" val="2029918486"/>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15.10 shows a series of DNS queries executed on a Windows machine. In the first request, the DNS server was with an ISP, while on the second request, the DNS server was from a VPN connection. Between the two requests, the network connections were changed, resulting in different DNS lookups. This is a form of DNS poisoning attack.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191</a:t>
            </a:fld>
            <a:endParaRPr lang="en-US" altLang="en-US" dirty="0"/>
          </a:p>
        </p:txBody>
      </p:sp>
    </p:spTree>
    <p:extLst>
      <p:ext uri="{BB962C8B-B14F-4D97-AF65-F5344CB8AC3E}">
        <p14:creationId xmlns:p14="http://schemas.microsoft.com/office/powerpoint/2010/main" val="405428404"/>
      </p:ext>
    </p:extLst>
  </p:cSld>
  <p:clrMapOvr>
    <a:masterClrMapping/>
  </p:clrMapOvr>
</p:notes>
</file>

<file path=ppt/notesSlides/notesSlide1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times, </a:t>
            </a:r>
            <a:r>
              <a:rPr lang="en-US" b="1" dirty="0" smtClean="0"/>
              <a:t>nslookup</a:t>
            </a:r>
            <a:r>
              <a:rPr lang="en-US" dirty="0" smtClean="0"/>
              <a:t> will return a nonauthoritative answer, as shown in Figure 15.11. This typically means the result is from a cache as opposed to a server that has an authoritative (that is, known to be current) answer.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192</a:t>
            </a:fld>
            <a:endParaRPr lang="en-US" altLang="en-US" dirty="0"/>
          </a:p>
        </p:txBody>
      </p:sp>
    </p:spTree>
    <p:extLst>
      <p:ext uri="{BB962C8B-B14F-4D97-AF65-F5344CB8AC3E}">
        <p14:creationId xmlns:p14="http://schemas.microsoft.com/office/powerpoint/2010/main" val="3380649668"/>
      </p:ext>
    </p:extLst>
  </p:cSld>
  <p:clrMapOvr>
    <a:masterClrMapping/>
  </p:clrMapOvr>
</p:notes>
</file>

<file path=ppt/notesSlides/notesSlide1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other commands you can use to examine and manipulate the DNS cache on a system. In Windows, the </a:t>
            </a:r>
            <a:r>
              <a:rPr lang="en-US" b="1" i="0" dirty="0" smtClean="0"/>
              <a:t>ipconfig/displaydns </a:t>
            </a:r>
            <a:r>
              <a:rPr lang="en-US" dirty="0" smtClean="0"/>
              <a:t>command will show the current DNS cache on a machine.</a:t>
            </a:r>
          </a:p>
          <a:p>
            <a:endParaRPr lang="en-US" dirty="0" smtClean="0"/>
          </a:p>
          <a:p>
            <a:r>
              <a:rPr lang="en-US" dirty="0" smtClean="0"/>
              <a:t>Figure 15.12 shows a small DNS cache. This cache was recently emptied using the </a:t>
            </a:r>
            <a:r>
              <a:rPr lang="en-US" b="1" dirty="0" smtClean="0"/>
              <a:t>ipconfig /flushdns </a:t>
            </a:r>
            <a:r>
              <a:rPr lang="en-US" dirty="0" smtClean="0"/>
              <a:t>command to make it fit on the screen.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193</a:t>
            </a:fld>
            <a:endParaRPr lang="en-US" altLang="en-US" dirty="0"/>
          </a:p>
        </p:txBody>
      </p:sp>
    </p:spTree>
    <p:extLst>
      <p:ext uri="{BB962C8B-B14F-4D97-AF65-F5344CB8AC3E}">
        <p14:creationId xmlns:p14="http://schemas.microsoft.com/office/powerpoint/2010/main" val="3240020277"/>
      </p:ext>
    </p:extLst>
  </p:cSld>
  <p:clrMapOvr>
    <a:masterClrMapping/>
  </p:clrMapOvr>
</p:notes>
</file>

<file path=ppt/notesSlides/notesSlide1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194</a:t>
            </a:fld>
            <a:endParaRPr lang="en-US" altLang="en-US" dirty="0"/>
          </a:p>
        </p:txBody>
      </p:sp>
    </p:spTree>
    <p:extLst>
      <p:ext uri="{BB962C8B-B14F-4D97-AF65-F5344CB8AC3E}">
        <p14:creationId xmlns:p14="http://schemas.microsoft.com/office/powerpoint/2010/main" val="2956177845"/>
      </p:ext>
    </p:extLst>
  </p:cSld>
  <p:clrMapOvr>
    <a:masterClrMapping/>
  </p:clrMapOvr>
</p:notes>
</file>

<file path=ppt/notesSlides/notesSlide1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195</a:t>
            </a:fld>
            <a:endParaRPr lang="en-US" altLang="en-US" dirty="0"/>
          </a:p>
        </p:txBody>
      </p:sp>
    </p:spTree>
    <p:extLst>
      <p:ext uri="{BB962C8B-B14F-4D97-AF65-F5344CB8AC3E}">
        <p14:creationId xmlns:p14="http://schemas.microsoft.com/office/powerpoint/2010/main" val="4041146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14.3 illustrates some of the menu options available in SCM, currently version 3.0.</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22</a:t>
            </a:fld>
            <a:endParaRPr lang="en-US" altLang="en-US" dirty="0"/>
          </a:p>
        </p:txBody>
      </p:sp>
    </p:spTree>
    <p:extLst>
      <p:ext uri="{BB962C8B-B14F-4D97-AF65-F5344CB8AC3E}">
        <p14:creationId xmlns:p14="http://schemas.microsoft.com/office/powerpoint/2010/main" val="2971020648"/>
      </p:ext>
    </p:extLst>
  </p:cSld>
  <p:clrMapOvr>
    <a:masterClrMapping/>
  </p:clrMapOvr>
</p:notes>
</file>

<file path=ppt/notesSlides/notesSlide1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196</a:t>
            </a:fld>
            <a:endParaRPr lang="en-US" altLang="en-US" dirty="0"/>
          </a:p>
        </p:txBody>
      </p:sp>
    </p:spTree>
    <p:extLst>
      <p:ext uri="{BB962C8B-B14F-4D97-AF65-F5344CB8AC3E}">
        <p14:creationId xmlns:p14="http://schemas.microsoft.com/office/powerpoint/2010/main" val="3694976780"/>
      </p:ext>
    </p:extLst>
  </p:cSld>
  <p:clrMapOvr>
    <a:masterClrMapping/>
  </p:clrMapOvr>
</p:notes>
</file>

<file path=ppt/notesSlides/notesSlide1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brute-force attack on a password can take place at two levels:</a:t>
            </a:r>
          </a:p>
          <a:p>
            <a:pPr marL="228600" indent="-228600">
              <a:buFont typeface="+mj-lt"/>
              <a:buAutoNum type="arabicPeriod"/>
            </a:pPr>
            <a:r>
              <a:rPr lang="en-US" dirty="0" smtClean="0"/>
              <a:t>The attacker can use a password-cracking program to attempt to guess the password directly at a login prompt. The attack can be made more difficult if the account locks after a few failed login attempts.</a:t>
            </a:r>
          </a:p>
          <a:p>
            <a:pPr marL="228600" indent="-228600">
              <a:buFont typeface="+mj-lt"/>
              <a:buAutoNum type="arabicPeriod"/>
            </a:pPr>
            <a:r>
              <a:rPr lang="en-US" dirty="0" smtClean="0"/>
              <a:t>The attacker can first steal a password file, use a password-cracking program to compile a list of possible passwords based on the list of password hashes contained in the password file (offline), and then use that narrower list to attempt to guess the password at the login prompt. The second attack can be thwarted if the password file is securely maintained so that others cannot obtain a copy of it.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197</a:t>
            </a:fld>
            <a:endParaRPr lang="en-US" altLang="en-US" dirty="0"/>
          </a:p>
        </p:txBody>
      </p:sp>
    </p:spTree>
    <p:extLst>
      <p:ext uri="{BB962C8B-B14F-4D97-AF65-F5344CB8AC3E}">
        <p14:creationId xmlns:p14="http://schemas.microsoft.com/office/powerpoint/2010/main" val="353018172"/>
      </p:ext>
    </p:extLst>
  </p:cSld>
  <p:clrMapOvr>
    <a:masterClrMapping/>
  </p:clrMapOvr>
</p:notes>
</file>

<file path=ppt/notesSlides/notesSlide1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birthday</a:t>
            </a:r>
            <a:r>
              <a:rPr lang="en-US" baseline="0" dirty="0" smtClean="0"/>
              <a:t> attack </a:t>
            </a:r>
            <a:r>
              <a:rPr lang="en-US" dirty="0" smtClean="0"/>
              <a:t>phenomenon applies to passwords, with k (number of passwords) being quite a bit larger.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198</a:t>
            </a:fld>
            <a:endParaRPr lang="en-US" altLang="en-US" dirty="0"/>
          </a:p>
        </p:txBody>
      </p:sp>
    </p:spTree>
    <p:extLst>
      <p:ext uri="{BB962C8B-B14F-4D97-AF65-F5344CB8AC3E}">
        <p14:creationId xmlns:p14="http://schemas.microsoft.com/office/powerpoint/2010/main" val="1732961301"/>
      </p:ext>
    </p:extLst>
  </p:cSld>
  <p:clrMapOvr>
    <a:masterClrMapping/>
  </p:clrMapOvr>
</p:notes>
</file>

<file path=ppt/notesSlides/notesSlide1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attacker does not need to know the password, but instead can use a captured hash and inject it directly, which will verify correctly, granting access. As this is a very technically specific hack, tools have been developed to facilitate its operation.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199</a:t>
            </a:fld>
            <a:endParaRPr lang="en-US" altLang="en-US" dirty="0"/>
          </a:p>
        </p:txBody>
      </p:sp>
    </p:spTree>
    <p:extLst>
      <p:ext uri="{BB962C8B-B14F-4D97-AF65-F5344CB8AC3E}">
        <p14:creationId xmlns:p14="http://schemas.microsoft.com/office/powerpoint/2010/main" val="349106947"/>
      </p:ext>
    </p:extLst>
  </p:cSld>
  <p:clrMapOvr>
    <a:masterClrMapping/>
  </p:clrMapOvr>
</p:notes>
</file>

<file path=ppt/notesSlides/notesSlide1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200</a:t>
            </a:fld>
            <a:endParaRPr lang="en-US" altLang="en-US" dirty="0"/>
          </a:p>
        </p:txBody>
      </p:sp>
    </p:spTree>
    <p:extLst>
      <p:ext uri="{BB962C8B-B14F-4D97-AF65-F5344CB8AC3E}">
        <p14:creationId xmlns:p14="http://schemas.microsoft.com/office/powerpoint/2010/main" val="1177869194"/>
      </p:ext>
    </p:extLst>
  </p:cSld>
  <p:clrMapOvr>
    <a:masterClrMapping/>
  </p:clrMapOvr>
</p:notes>
</file>

<file path=ppt/notesSlides/notesSlide1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201</a:t>
            </a:fld>
            <a:endParaRPr lang="en-US" altLang="en-US" dirty="0"/>
          </a:p>
        </p:txBody>
      </p:sp>
    </p:spTree>
    <p:extLst>
      <p:ext uri="{BB962C8B-B14F-4D97-AF65-F5344CB8AC3E}">
        <p14:creationId xmlns:p14="http://schemas.microsoft.com/office/powerpoint/2010/main" val="2437059172"/>
      </p:ext>
    </p:extLst>
  </p:cSld>
  <p:clrMapOvr>
    <a:masterClrMapping/>
  </p:clrMapOvr>
</p:notes>
</file>

<file path=ppt/notesSlides/notesSlide1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202</a:t>
            </a:fld>
            <a:endParaRPr lang="en-US" altLang="en-US" dirty="0"/>
          </a:p>
        </p:txBody>
      </p:sp>
    </p:spTree>
    <p:extLst>
      <p:ext uri="{BB962C8B-B14F-4D97-AF65-F5344CB8AC3E}">
        <p14:creationId xmlns:p14="http://schemas.microsoft.com/office/powerpoint/2010/main" val="3756016969"/>
      </p:ext>
    </p:extLst>
  </p:cSld>
  <p:clrMapOvr>
    <a:masterClrMapping/>
  </p:clrMapOvr>
</p:notes>
</file>

<file path=ppt/notesSlides/notesSlide1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203</a:t>
            </a:fld>
            <a:endParaRPr lang="en-US" altLang="en-US" dirty="0"/>
          </a:p>
        </p:txBody>
      </p:sp>
    </p:spTree>
    <p:extLst>
      <p:ext uri="{BB962C8B-B14F-4D97-AF65-F5344CB8AC3E}">
        <p14:creationId xmlns:p14="http://schemas.microsoft.com/office/powerpoint/2010/main" val="2229736571"/>
      </p:ext>
    </p:extLst>
  </p:cSld>
  <p:clrMapOvr>
    <a:masterClrMapping/>
  </p:clrMapOvr>
</p:notes>
</file>

<file path=ppt/notesSlides/notesSlide1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204</a:t>
            </a:fld>
            <a:endParaRPr lang="en-US" altLang="en-US" dirty="0"/>
          </a:p>
        </p:txBody>
      </p:sp>
    </p:spTree>
    <p:extLst>
      <p:ext uri="{BB962C8B-B14F-4D97-AF65-F5344CB8AC3E}">
        <p14:creationId xmlns:p14="http://schemas.microsoft.com/office/powerpoint/2010/main" val="394804179"/>
      </p:ext>
    </p:extLst>
  </p:cSld>
  <p:clrMapOvr>
    <a:masterClrMapping/>
  </p:clrMapOvr>
</p:notes>
</file>

<file path=ppt/notesSlides/notesSlide1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205</a:t>
            </a:fld>
            <a:endParaRPr lang="en-US" altLang="en-US" dirty="0"/>
          </a:p>
        </p:txBody>
      </p:sp>
    </p:spTree>
    <p:extLst>
      <p:ext uri="{BB962C8B-B14F-4D97-AF65-F5344CB8AC3E}">
        <p14:creationId xmlns:p14="http://schemas.microsoft.com/office/powerpoint/2010/main" val="39290900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t>Heuristic scanning</a:t>
            </a:r>
            <a:r>
              <a:rPr lang="en-US" altLang="en-US" baseline="0" dirty="0" smtClean="0"/>
              <a:t> – Scanning that does not rely on a virus dictionary. Instead, it looks for suspicious behavior—anything that does not fit into a “normal” pattern of behavior for the OS and applications running on the system being protected.</a:t>
            </a:r>
            <a:endParaRPr lang="en-US" altLang="en-US" dirty="0" smtClean="0"/>
          </a:p>
          <a:p>
            <a:r>
              <a:rPr lang="en-US" altLang="en-US" u="sng" dirty="0" smtClean="0"/>
              <a:t>Host vulnerability scanner</a:t>
            </a:r>
            <a:r>
              <a:rPr lang="en-US" altLang="en-US" dirty="0" smtClean="0"/>
              <a:t> – A scanner designed to run on a specific host and look for vulnerabilities and misconfigurations on that host. </a:t>
            </a:r>
          </a:p>
          <a:p>
            <a:r>
              <a:rPr lang="en-US" altLang="en-US" u="sng" dirty="0" smtClean="0"/>
              <a:t>Hotfix</a:t>
            </a:r>
            <a:r>
              <a:rPr lang="en-US" altLang="en-US" dirty="0" smtClean="0"/>
              <a:t> – A set of updates designed to fix a specific problem.</a:t>
            </a:r>
          </a:p>
          <a:p>
            <a:r>
              <a:rPr lang="en-US" altLang="en-US" u="sng" dirty="0" smtClean="0"/>
              <a:t>Network operating system (NOS)</a:t>
            </a:r>
            <a:r>
              <a:rPr lang="en-US" altLang="en-US" u="none" dirty="0" smtClean="0"/>
              <a:t> </a:t>
            </a:r>
            <a:r>
              <a:rPr lang="en-US" altLang="en-US" dirty="0" smtClean="0"/>
              <a:t>– An operating system that includes additional functions and capabilities to assist in connecting computers and devices, such as printers, to a local area network.</a:t>
            </a:r>
          </a:p>
          <a:p>
            <a:r>
              <a:rPr lang="en-US" altLang="en-US" u="sng" dirty="0" smtClean="0"/>
              <a:t>Network segmentation</a:t>
            </a:r>
            <a:r>
              <a:rPr lang="en-US" altLang="en-US" dirty="0" smtClean="0"/>
              <a:t> – The separation of a network into separate addressable segments to limit network traffic traversal to areas of limited scope.</a:t>
            </a:r>
          </a:p>
          <a:p>
            <a:r>
              <a:rPr lang="en-US" altLang="en-US" u="sng" dirty="0" smtClean="0"/>
              <a:t>Network vulnerability scanner</a:t>
            </a:r>
            <a:r>
              <a:rPr lang="en-US" altLang="en-US" u="none" dirty="0" smtClean="0"/>
              <a:t> </a:t>
            </a:r>
            <a:r>
              <a:rPr lang="en-US" altLang="en-US" dirty="0" smtClean="0"/>
              <a:t>– The application of vulnerability scanning to network devices to search for vulnerabilities at the network level.</a:t>
            </a:r>
          </a:p>
          <a:p>
            <a:r>
              <a:rPr lang="en-US" altLang="en-US" u="sng" dirty="0" smtClean="0"/>
              <a:t>Operating system (OS)</a:t>
            </a:r>
            <a:r>
              <a:rPr lang="en-US" altLang="en-US" dirty="0" smtClean="0"/>
              <a:t> – The basic software that handles input, output, display, memory management, and all the other highly detailed tasks required to support the user environment and associated applications.</a:t>
            </a:r>
          </a:p>
          <a:p>
            <a:r>
              <a:rPr lang="en-US" altLang="en-US" u="sng" dirty="0" smtClean="0"/>
              <a:t>Patch</a:t>
            </a:r>
            <a:r>
              <a:rPr lang="en-US" altLang="en-US" dirty="0" smtClean="0"/>
              <a:t> – A replacement set of code designed to correct problems or vulnerabilities in existing software.</a:t>
            </a:r>
          </a:p>
          <a:p>
            <a:r>
              <a:rPr lang="en-US" altLang="en-US" u="sng" dirty="0" smtClean="0"/>
              <a:t>Patch management</a:t>
            </a:r>
            <a:r>
              <a:rPr lang="en-US" altLang="en-US" dirty="0" smtClean="0"/>
              <a:t> – A disciplined approach to the acquisition, testing, and implementation of OS and application patches.</a:t>
            </a:r>
          </a:p>
          <a:p>
            <a:r>
              <a:rPr lang="en-US" altLang="en-US" u="sng" dirty="0" smtClean="0"/>
              <a:t>Pluggable authentication modules (PAM)</a:t>
            </a:r>
            <a:r>
              <a:rPr lang="en-US" altLang="en-US" dirty="0" smtClean="0"/>
              <a:t> – A mechanism used in Linux systems to integrate low-level authentication methods into an API.</a:t>
            </a:r>
          </a:p>
          <a:p>
            <a:r>
              <a:rPr lang="en-US" altLang="en-US" u="sng" dirty="0" smtClean="0"/>
              <a:t>Pop-up blocker</a:t>
            </a:r>
            <a:r>
              <a:rPr lang="en-US" altLang="en-US" u="none" dirty="0" smtClean="0"/>
              <a:t> </a:t>
            </a:r>
            <a:r>
              <a:rPr lang="en-US" altLang="en-US" dirty="0" smtClean="0"/>
              <a:t>– A</a:t>
            </a:r>
            <a:r>
              <a:rPr lang="en-US" altLang="en-US" baseline="0" dirty="0" smtClean="0"/>
              <a:t> tool used to prevent web sites from opening additional web browser windows or tabs without specific user consent.</a:t>
            </a:r>
            <a:endParaRPr lang="en-US" altLang="en-US" dirty="0" smtClean="0"/>
          </a:p>
          <a:p>
            <a:r>
              <a:rPr lang="en-US" altLang="en-US" u="sng" dirty="0" smtClean="0"/>
              <a:t>Process identifier (PID)</a:t>
            </a:r>
            <a:r>
              <a:rPr lang="en-US" altLang="en-US" dirty="0" smtClean="0"/>
              <a:t> – A unique identifier for a process thread in the operating system kernel.</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493B0B0-D2DD-4116-9B0F-E17E4CA6DF49}" type="slidenum">
              <a:rPr lang="en-US" altLang="en-US" smtClean="0"/>
              <a:pPr eaLnBrk="1" hangingPunct="1"/>
              <a:t>5</a:t>
            </a:fld>
            <a:endParaRPr lang="en-US" altLang="en-US" dirty="0" smtClean="0"/>
          </a:p>
        </p:txBody>
      </p:sp>
    </p:spTree>
    <p:extLst>
      <p:ext uri="{BB962C8B-B14F-4D97-AF65-F5344CB8AC3E}">
        <p14:creationId xmlns:p14="http://schemas.microsoft.com/office/powerpoint/2010/main" val="42300897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ASA, developers can view changes in the attack surface resulting from the introduction of their code onto the Windows platform, and system administrators can assess the aggregate attack surface change by the installation of an application. Security auditors can use the tool to evaluate the risk of a particular piece of software installed on the Windows platform. And if ASA is deployed in a baseline mode before an incident, security incident responders can potentially use ASA to gain a better understanding of the state of a system’s security during an investigation.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23</a:t>
            </a:fld>
            <a:endParaRPr lang="en-US" altLang="en-US" dirty="0"/>
          </a:p>
        </p:txBody>
      </p:sp>
    </p:spTree>
    <p:extLst>
      <p:ext uri="{BB962C8B-B14F-4D97-AF65-F5344CB8AC3E}">
        <p14:creationId xmlns:p14="http://schemas.microsoft.com/office/powerpoint/2010/main" val="2205804106"/>
      </p:ext>
    </p:extLst>
  </p:cSld>
  <p:clrMapOvr>
    <a:masterClrMapping/>
  </p:clrMapOvr>
</p:notes>
</file>

<file path=ppt/notesSlides/notesSlide2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206</a:t>
            </a:fld>
            <a:endParaRPr lang="en-US" altLang="en-US" dirty="0"/>
          </a:p>
        </p:txBody>
      </p:sp>
    </p:spTree>
    <p:extLst>
      <p:ext uri="{BB962C8B-B14F-4D97-AF65-F5344CB8AC3E}">
        <p14:creationId xmlns:p14="http://schemas.microsoft.com/office/powerpoint/2010/main" val="224817398"/>
      </p:ext>
    </p:extLst>
  </p:cSld>
  <p:clrMapOvr>
    <a:masterClrMapping/>
  </p:clrMapOvr>
</p:notes>
</file>

<file path=ppt/notesSlides/notesSlide2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207</a:t>
            </a:fld>
            <a:endParaRPr lang="en-US" altLang="en-US" dirty="0"/>
          </a:p>
        </p:txBody>
      </p:sp>
    </p:spTree>
    <p:extLst>
      <p:ext uri="{BB962C8B-B14F-4D97-AF65-F5344CB8AC3E}">
        <p14:creationId xmlns:p14="http://schemas.microsoft.com/office/powerpoint/2010/main" val="94449904"/>
      </p:ext>
    </p:extLst>
  </p:cSld>
  <p:clrMapOvr>
    <a:masterClrMapping/>
  </p:clrMapOvr>
</p:notes>
</file>

<file path=ppt/notesSlides/notesSlide2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208</a:t>
            </a:fld>
            <a:endParaRPr lang="en-US" altLang="en-US" dirty="0"/>
          </a:p>
        </p:txBody>
      </p:sp>
    </p:spTree>
    <p:extLst>
      <p:ext uri="{BB962C8B-B14F-4D97-AF65-F5344CB8AC3E}">
        <p14:creationId xmlns:p14="http://schemas.microsoft.com/office/powerpoint/2010/main" val="382621839"/>
      </p:ext>
    </p:extLst>
  </p:cSld>
  <p:clrMapOvr>
    <a:masterClrMapping/>
  </p:clrMapOvr>
</p:notes>
</file>

<file path=ppt/notesSlides/notesSlide2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209</a:t>
            </a:fld>
            <a:endParaRPr lang="en-US" altLang="en-US" dirty="0"/>
          </a:p>
        </p:txBody>
      </p:sp>
    </p:spTree>
    <p:extLst>
      <p:ext uri="{BB962C8B-B14F-4D97-AF65-F5344CB8AC3E}">
        <p14:creationId xmlns:p14="http://schemas.microsoft.com/office/powerpoint/2010/main" val="3530863374"/>
      </p:ext>
    </p:extLst>
  </p:cSld>
  <p:clrMapOvr>
    <a:masterClrMapping/>
  </p:clrMapOvr>
</p:notes>
</file>

<file path=ppt/notesSlides/notesSlide2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210</a:t>
            </a:fld>
            <a:endParaRPr lang="en-US" altLang="en-US" dirty="0"/>
          </a:p>
        </p:txBody>
      </p:sp>
    </p:spTree>
    <p:extLst>
      <p:ext uri="{BB962C8B-B14F-4D97-AF65-F5344CB8AC3E}">
        <p14:creationId xmlns:p14="http://schemas.microsoft.com/office/powerpoint/2010/main" val="2238190976"/>
      </p:ext>
    </p:extLst>
  </p:cSld>
  <p:clrMapOvr>
    <a:masterClrMapping/>
  </p:clrMapOvr>
</p:notes>
</file>

<file path=ppt/notesSlides/notesSlide2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211</a:t>
            </a:fld>
            <a:endParaRPr lang="en-US" altLang="en-US" dirty="0"/>
          </a:p>
        </p:txBody>
      </p:sp>
    </p:spTree>
    <p:extLst>
      <p:ext uri="{BB962C8B-B14F-4D97-AF65-F5344CB8AC3E}">
        <p14:creationId xmlns:p14="http://schemas.microsoft.com/office/powerpoint/2010/main" val="2678561470"/>
      </p:ext>
    </p:extLst>
  </p:cSld>
  <p:clrMapOvr>
    <a:masterClrMapping/>
  </p:clrMapOvr>
</p:notes>
</file>

<file path=ppt/notesSlides/notesSlide2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212</a:t>
            </a:fld>
            <a:endParaRPr lang="en-US" altLang="en-US" dirty="0"/>
          </a:p>
        </p:txBody>
      </p:sp>
    </p:spTree>
    <p:extLst>
      <p:ext uri="{BB962C8B-B14F-4D97-AF65-F5344CB8AC3E}">
        <p14:creationId xmlns:p14="http://schemas.microsoft.com/office/powerpoint/2010/main" val="2763861125"/>
      </p:ext>
    </p:extLst>
  </p:cSld>
  <p:clrMapOvr>
    <a:masterClrMapping/>
  </p:clrMapOvr>
</p:notes>
</file>

<file path=ppt/notesSlides/notesSlide2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213</a:t>
            </a:fld>
            <a:endParaRPr lang="en-US" altLang="en-US" dirty="0"/>
          </a:p>
        </p:txBody>
      </p:sp>
    </p:spTree>
    <p:extLst>
      <p:ext uri="{BB962C8B-B14F-4D97-AF65-F5344CB8AC3E}">
        <p14:creationId xmlns:p14="http://schemas.microsoft.com/office/powerpoint/2010/main" val="733865461"/>
      </p:ext>
    </p:extLst>
  </p:cSld>
  <p:clrMapOvr>
    <a:masterClrMapping/>
  </p:clrMapOvr>
</p:notes>
</file>

<file path=ppt/notesSlides/notesSlide2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214</a:t>
            </a:fld>
            <a:endParaRPr lang="en-US" altLang="en-US" dirty="0"/>
          </a:p>
        </p:txBody>
      </p:sp>
    </p:spTree>
    <p:extLst>
      <p:ext uri="{BB962C8B-B14F-4D97-AF65-F5344CB8AC3E}">
        <p14:creationId xmlns:p14="http://schemas.microsoft.com/office/powerpoint/2010/main" val="4248283557"/>
      </p:ext>
    </p:extLst>
  </p:cSld>
  <p:clrMapOvr>
    <a:masterClrMapping/>
  </p:clrMapOvr>
</p:notes>
</file>

<file path=ppt/notesSlides/notesSlide2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3315" name="Notes Placeholder 2"/>
          <p:cNvSpPr>
            <a:spLocks noGrp="1"/>
          </p:cNvSpPr>
          <p:nvPr>
            <p:ph type="body" idx="1"/>
          </p:nvPr>
        </p:nvSpPr>
        <p:spPr>
          <a:ln/>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important elements here are the standards. Organizations from different communities may have widely different standards, and any audit will need to consider the appropriate elements for the specific community. Audits differ from security or vulnerability assessments in that assessments measure the security posture of the organization but may do so without any mandated standards against which to compare them. In a security assessment, general security “best practices” can be used, but they may lack the regulatory teeth that standards often provide. Penetration tests can also be encountered—these tests are conducted against an organization to determine whether any holes in the organization’s security can be found. The goal of the penetration test is to penetrate the security rather than measure it against some standard. Penetration tests are often viewed as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white-hat hacking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in that the methods used often mirror those that attackers (often called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black hats</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 might use. </a:t>
            </a:r>
            <a:endParaRPr lang="en-US" dirty="0" smtClean="0">
              <a:cs typeface="ヒラギノ角ゴ Pro W3" pitchFamily="-111" charset="-128"/>
            </a:endParaRP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3A0AC2B-326F-428D-8007-089117BAA6DB}" type="slidenum">
              <a:rPr lang="en-US" altLang="en-US" smtClean="0"/>
              <a:pPr eaLnBrk="1" hangingPunct="1"/>
              <a:t>215</a:t>
            </a:fld>
            <a:endParaRPr lang="en-US" altLang="en-US" dirty="0" smtClean="0"/>
          </a:p>
        </p:txBody>
      </p:sp>
    </p:spTree>
    <p:extLst>
      <p:ext uri="{BB962C8B-B14F-4D97-AF65-F5344CB8AC3E}">
        <p14:creationId xmlns:p14="http://schemas.microsoft.com/office/powerpoint/2010/main" val="832275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24</a:t>
            </a:fld>
            <a:endParaRPr lang="en-US" altLang="en-US" dirty="0"/>
          </a:p>
        </p:txBody>
      </p:sp>
    </p:spTree>
    <p:extLst>
      <p:ext uri="{BB962C8B-B14F-4D97-AF65-F5344CB8AC3E}">
        <p14:creationId xmlns:p14="http://schemas.microsoft.com/office/powerpoint/2010/main" val="1755884906"/>
      </p:ext>
    </p:extLst>
  </p:cSld>
  <p:clrMapOvr>
    <a:masterClrMapping/>
  </p:clrMapOvr>
</p:notes>
</file>

<file path=ppt/notesSlides/notesSlide2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part of any good security program, administrators must perform periodic audits to ensure things “are as they should be” with regard to users, systems, policies, and procedures. Installing and configuring security mechanisms is important, but they must be reviewed on a regularly scheduled basis to ensure they are effective, up to date, and serving their intended function. Here are some examples, but by no means a complete list, of items that should be audited on a regular basis:</a:t>
            </a:r>
          </a:p>
          <a:p>
            <a:pPr marL="171450" indent="-171450">
              <a:buFont typeface="Arial" panose="020B0604020202020204" pitchFamily="34" charset="0"/>
              <a:buChar char="•"/>
            </a:pPr>
            <a:r>
              <a:rPr lang="en-US" b="1" dirty="0" smtClean="0"/>
              <a:t>User access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Administrators should review which users are accessing the systems, when they are doing so, what resources they are using, and so on. Administrators should look closely for users accessing resources improperly or accessing legitimate resources at unusual times.</a:t>
            </a:r>
          </a:p>
          <a:p>
            <a:pPr marL="171450" indent="-171450">
              <a:buFont typeface="Arial" panose="020B0604020202020204" pitchFamily="34" charset="0"/>
              <a:buChar char="•"/>
            </a:pPr>
            <a:r>
              <a:rPr lang="en-US" b="1" dirty="0" smtClean="0"/>
              <a:t>User rights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When a user changes jobs or responsibilities, she will likely need to be assigned different access permissions; she may gain access to new resources and lose access to others. To ensure that users have access only to the resources and capabilities they need for their current positions, all user rights should be audited periodically.</a:t>
            </a:r>
          </a:p>
          <a:p>
            <a:pPr marL="171450" indent="-171450">
              <a:buFont typeface="Arial" panose="020B0604020202020204" pitchFamily="34" charset="0"/>
              <a:buChar char="•"/>
            </a:pPr>
            <a:r>
              <a:rPr lang="en-US" b="1" dirty="0" smtClean="0"/>
              <a:t>Storage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Many organizations have policies governing what can be stored on “company” resources and how much space can be used by a given user or group. Periodic audits help to ensure that no undesirable or illegal materials exist on organizational resources.</a:t>
            </a:r>
          </a:p>
          <a:p>
            <a:pPr marL="171450" indent="-171450">
              <a:buFont typeface="Arial" panose="020B0604020202020204" pitchFamily="34" charset="0"/>
              <a:buChar char="•"/>
            </a:pPr>
            <a:r>
              <a:rPr lang="en-US" b="1" dirty="0" smtClean="0"/>
              <a:t>Retention</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In some organizations, how long a particular document or record is stored can be as important as what is being stored. A records retention policy helps to define what is stored, how it is stored, how long it is stored, and how it is disposed of when the time comes.</a:t>
            </a:r>
            <a:r>
              <a:rPr lang="en-US" baseline="0" dirty="0" smtClean="0"/>
              <a:t> </a:t>
            </a:r>
            <a:r>
              <a:rPr lang="en-US" dirty="0" smtClean="0"/>
              <a:t>Periodic audits help to ensure that records or documents are removed when they are no longer needed.</a:t>
            </a:r>
          </a:p>
          <a:p>
            <a:pPr marL="171450" indent="-171450">
              <a:buFont typeface="Arial" panose="020B0604020202020204" pitchFamily="34" charset="0"/>
              <a:buChar char="•"/>
            </a:pPr>
            <a:r>
              <a:rPr lang="en-US" b="1" dirty="0" smtClean="0"/>
              <a:t>Firewall rules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Periodic audits of firewall rules are important to ensure the firewall is filtering traffic as desired and to help ensure that “temporary” rules do not end up as permanent additions to the rule set.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216</a:t>
            </a:fld>
            <a:endParaRPr lang="en-US" altLang="en-US" dirty="0"/>
          </a:p>
        </p:txBody>
      </p:sp>
    </p:spTree>
    <p:extLst>
      <p:ext uri="{BB962C8B-B14F-4D97-AF65-F5344CB8AC3E}">
        <p14:creationId xmlns:p14="http://schemas.microsoft.com/office/powerpoint/2010/main" val="1522862883"/>
      </p:ext>
    </p:extLst>
  </p:cSld>
  <p:clrMapOvr>
    <a:masterClrMapping/>
  </p:clrMapOvr>
</p:notes>
</file>

<file path=ppt/notesSlides/notesSlide2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indent="0">
              <a:lnSpc>
                <a:spcPct val="80000"/>
              </a:lnSpc>
              <a:buFontTx/>
              <a:buNone/>
            </a:pPr>
            <a:endParaRPr lang="en-US" altLang="en-US" sz="500" dirty="0">
              <a:latin typeface="Calibri" pitchFamily="34" charset="0"/>
              <a:ea typeface="ＭＳ Ｐゴシック" pitchFamily="34" charset="-128"/>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6CC43117-80C9-4D49-95EA-BBEAD4F32922}" type="slidenum">
              <a:rPr lang="en-US" altLang="en-US" smtClean="0"/>
              <a:pPr eaLnBrk="1" hangingPunct="1"/>
              <a:t>217</a:t>
            </a:fld>
            <a:endParaRPr lang="en-US" altLang="en-US" dirty="0" smtClean="0"/>
          </a:p>
        </p:txBody>
      </p:sp>
    </p:spTree>
    <p:extLst>
      <p:ext uri="{BB962C8B-B14F-4D97-AF65-F5344CB8AC3E}">
        <p14:creationId xmlns:p14="http://schemas.microsoft.com/office/powerpoint/2010/main" val="24138966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25</a:t>
            </a:fld>
            <a:endParaRPr lang="en-US" altLang="en-US" dirty="0"/>
          </a:p>
        </p:txBody>
      </p:sp>
    </p:spTree>
    <p:extLst>
      <p:ext uri="{BB962C8B-B14F-4D97-AF65-F5344CB8AC3E}">
        <p14:creationId xmlns:p14="http://schemas.microsoft.com/office/powerpoint/2010/main" val="63505947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26</a:t>
            </a:fld>
            <a:endParaRPr lang="en-US" altLang="en-US" dirty="0"/>
          </a:p>
        </p:txBody>
      </p:sp>
    </p:spTree>
    <p:extLst>
      <p:ext uri="{BB962C8B-B14F-4D97-AF65-F5344CB8AC3E}">
        <p14:creationId xmlns:p14="http://schemas.microsoft.com/office/powerpoint/2010/main" val="31104286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27</a:t>
            </a:fld>
            <a:endParaRPr lang="en-US" altLang="en-US" dirty="0"/>
          </a:p>
        </p:txBody>
      </p:sp>
    </p:spTree>
    <p:extLst>
      <p:ext uri="{BB962C8B-B14F-4D97-AF65-F5344CB8AC3E}">
        <p14:creationId xmlns:p14="http://schemas.microsoft.com/office/powerpoint/2010/main" val="11170950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28</a:t>
            </a:fld>
            <a:endParaRPr lang="en-US" altLang="en-US" dirty="0"/>
          </a:p>
        </p:txBody>
      </p:sp>
    </p:spTree>
    <p:extLst>
      <p:ext uri="{BB962C8B-B14F-4D97-AF65-F5344CB8AC3E}">
        <p14:creationId xmlns:p14="http://schemas.microsoft.com/office/powerpoint/2010/main" val="171183703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29</a:t>
            </a:fld>
            <a:endParaRPr lang="en-US" altLang="en-US" dirty="0"/>
          </a:p>
        </p:txBody>
      </p:sp>
    </p:spTree>
    <p:extLst>
      <p:ext uri="{BB962C8B-B14F-4D97-AF65-F5344CB8AC3E}">
        <p14:creationId xmlns:p14="http://schemas.microsoft.com/office/powerpoint/2010/main" val="31274360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Managing and maintaining user accounts under Linux can be accomplished with either the command line or a GUI. Unlike certain other operating systems, there’s really only one default account for Linux systems—the root, or superuser, account. The root account has complete and total control over the system and should therefore be protected with an exceptionally strong password. Many administrators will configure their systems to prevent anyone from logging in directly as root; instead they must log in with their own personal accounts and switch to the root account using the su command. Adding user accounts can be done with the useradd command, and</a:t>
            </a:r>
          </a:p>
          <a:p>
            <a:r>
              <a:rPr lang="en-US" dirty="0" smtClean="0"/>
              <a:t>unwanted user accounts can be removed using the userdel command. Additionally you can manually edit /etc/passwd to add or remove user accounts.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30</a:t>
            </a:fld>
            <a:endParaRPr lang="en-US" altLang="en-US" dirty="0"/>
          </a:p>
        </p:txBody>
      </p:sp>
    </p:spTree>
    <p:extLst>
      <p:ext uri="{BB962C8B-B14F-4D97-AF65-F5344CB8AC3E}">
        <p14:creationId xmlns:p14="http://schemas.microsoft.com/office/powerpoint/2010/main" val="4606041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with most things under Linux, there is a GUI-based utility to accomplish this same task. The GUI-based Add/Remove Software utility is shown in Figure 14.6.</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31</a:t>
            </a:fld>
            <a:endParaRPr lang="en-US" altLang="en-US" dirty="0"/>
          </a:p>
        </p:txBody>
      </p:sp>
    </p:spTree>
    <p:extLst>
      <p:ext uri="{BB962C8B-B14F-4D97-AF65-F5344CB8AC3E}">
        <p14:creationId xmlns:p14="http://schemas.microsoft.com/office/powerpoint/2010/main" val="10027430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accounts can also be managed via a GUI, as shown in Figure 14.7.</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32</a:t>
            </a:fld>
            <a:endParaRPr lang="en-US" altLang="en-US" dirty="0"/>
          </a:p>
        </p:txBody>
      </p:sp>
    </p:spTree>
    <p:extLst>
      <p:ext uri="{BB962C8B-B14F-4D97-AF65-F5344CB8AC3E}">
        <p14:creationId xmlns:p14="http://schemas.microsoft.com/office/powerpoint/2010/main" val="3853486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p:cNvSpPr>
            <a:spLocks noGrp="1" noRot="1" noChangeAspect="1" noTextEdit="1"/>
          </p:cNvSpPr>
          <p:nvPr>
            <p:ph type="sldImg"/>
          </p:nvPr>
        </p:nvSpPr>
        <p:spPr>
          <a:ln/>
        </p:spPr>
      </p:sp>
      <p:sp>
        <p:nvSpPr>
          <p:cNvPr id="491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u="sng" dirty="0" smtClean="0">
                <a:latin typeface="Arial" pitchFamily="34" charset="0"/>
                <a:ea typeface="ヒラギノ角ゴ Pro W3" pitchFamily="-112" charset="-128"/>
              </a:rPr>
              <a:t>Reference monitor</a:t>
            </a:r>
            <a:r>
              <a:rPr lang="en-US" altLang="en-US" dirty="0" smtClean="0">
                <a:latin typeface="Arial" pitchFamily="34" charset="0"/>
                <a:ea typeface="ヒラギノ角ゴ Pro W3" pitchFamily="-112" charset="-128"/>
              </a:rPr>
              <a:t> – A non-bypassable element of the kernel that processes and enforces all security interactions including subject object accesses.</a:t>
            </a:r>
          </a:p>
          <a:p>
            <a:r>
              <a:rPr lang="en-US" altLang="en-US" u="sng" dirty="0" smtClean="0">
                <a:latin typeface="Arial" pitchFamily="34" charset="0"/>
                <a:ea typeface="ヒラギノ角ゴ Pro W3" pitchFamily="-112" charset="-128"/>
              </a:rPr>
              <a:t>Runlevels</a:t>
            </a:r>
            <a:r>
              <a:rPr lang="en-US" altLang="en-US" dirty="0" smtClean="0">
                <a:latin typeface="Arial" pitchFamily="34" charset="0"/>
                <a:ea typeface="ヒラギノ角ゴ Pro W3" pitchFamily="-112" charset="-128"/>
              </a:rPr>
              <a:t> – In UNIX and Linux systems, runlevels indicate the type of state the system is in, from 0 (halted) to 6 (rebooting). Lower runlevels indicate maintenance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conditions with fewer services running, higher runlevels are normal operating conditions. Each UNIX variant employs the concept in the same manner, but the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specifics for each runlevel can differ.</a:t>
            </a:r>
          </a:p>
          <a:p>
            <a:r>
              <a:rPr lang="en-US" altLang="en-US" u="sng" dirty="0" smtClean="0">
                <a:latin typeface="Arial" pitchFamily="34" charset="0"/>
                <a:ea typeface="ヒラギノ角ゴ Pro W3" pitchFamily="-112" charset="-128"/>
              </a:rPr>
              <a:t>Security kernel</a:t>
            </a:r>
            <a:r>
              <a:rPr lang="en-US" altLang="en-US" dirty="0" smtClean="0">
                <a:latin typeface="Arial" pitchFamily="34" charset="0"/>
                <a:ea typeface="ヒラギノ角ゴ Pro W3" pitchFamily="-112" charset="-128"/>
              </a:rPr>
              <a:t> – A non-bypassable element of the kernel that processes and enforces all security interactions including subject object accesses. (See reference monitor.)</a:t>
            </a:r>
          </a:p>
          <a:p>
            <a:r>
              <a:rPr lang="en-US" altLang="en-US" u="sng" dirty="0" smtClean="0">
                <a:latin typeface="Arial" pitchFamily="34" charset="0"/>
                <a:ea typeface="ヒラギノ角ゴ Pro W3" pitchFamily="-112" charset="-128"/>
              </a:rPr>
              <a:t>Security template</a:t>
            </a:r>
            <a:r>
              <a:rPr lang="en-US" altLang="en-US" dirty="0" smtClean="0">
                <a:latin typeface="Arial" pitchFamily="34" charset="0"/>
                <a:ea typeface="ヒラギノ角ゴ Pro W3" pitchFamily="-112" charset="-128"/>
              </a:rPr>
              <a:t> – A collection of security settings that can be applied to a system.</a:t>
            </a:r>
          </a:p>
          <a:p>
            <a:r>
              <a:rPr lang="en-US" altLang="en-US" u="sng" dirty="0" smtClean="0">
                <a:latin typeface="Arial" pitchFamily="34" charset="0"/>
                <a:ea typeface="ヒラギノ角ゴ Pro W3" pitchFamily="-112" charset="-128"/>
              </a:rPr>
              <a:t>Service pack</a:t>
            </a:r>
            <a:r>
              <a:rPr lang="en-US" altLang="en-US" dirty="0" smtClean="0">
                <a:latin typeface="Arial" pitchFamily="34" charset="0"/>
                <a:ea typeface="ヒラギノ角ゴ Pro W3" pitchFamily="-112" charset="-128"/>
              </a:rPr>
              <a:t> – A large collection of fixes, corrections, and enhancements for an operating system, application, or group of applications.</a:t>
            </a:r>
          </a:p>
          <a:p>
            <a:r>
              <a:rPr lang="en-US" altLang="en-US" u="sng" dirty="0" smtClean="0">
                <a:latin typeface="Arial" pitchFamily="34" charset="0"/>
                <a:ea typeface="ヒラギノ角ゴ Pro W3" pitchFamily="-112" charset="-128"/>
              </a:rPr>
              <a:t>Shadow file</a:t>
            </a:r>
            <a:r>
              <a:rPr lang="en-US" altLang="en-US" dirty="0" smtClean="0">
                <a:latin typeface="Arial" pitchFamily="34" charset="0"/>
                <a:ea typeface="ヒラギノ角ゴ Pro W3" pitchFamily="-112" charset="-128"/>
              </a:rPr>
              <a:t> – The file that stores the encrypted password in a system.</a:t>
            </a:r>
          </a:p>
          <a:p>
            <a:r>
              <a:rPr lang="en-US" altLang="en-US" u="sng" dirty="0" smtClean="0">
                <a:latin typeface="Arial" pitchFamily="34" charset="0"/>
                <a:ea typeface="ヒラギノ角ゴ Pro W3" pitchFamily="-112" charset="-128"/>
              </a:rPr>
              <a:t>TCP wrappers</a:t>
            </a:r>
            <a:r>
              <a:rPr lang="en-US" altLang="en-US" dirty="0" smtClean="0">
                <a:latin typeface="Arial" pitchFamily="34" charset="0"/>
                <a:ea typeface="ヒラギノ角ゴ Pro W3" pitchFamily="-112" charset="-128"/>
              </a:rPr>
              <a:t> – A host-based networking ACL system, used in some Linux systems to filter network access to Internet Protocol servers.</a:t>
            </a:r>
          </a:p>
          <a:p>
            <a:r>
              <a:rPr lang="en-US" altLang="en-US" u="sng" dirty="0" smtClean="0">
                <a:latin typeface="Arial" pitchFamily="34" charset="0"/>
                <a:ea typeface="ヒラギノ角ゴ Pro W3" pitchFamily="-112" charset="-128"/>
              </a:rPr>
              <a:t>Trusted Operating System</a:t>
            </a:r>
            <a:r>
              <a:rPr lang="en-US" altLang="en-US" dirty="0" smtClean="0">
                <a:latin typeface="Arial" pitchFamily="34" charset="0"/>
                <a:ea typeface="ヒラギノ角ゴ Pro W3" pitchFamily="-112" charset="-128"/>
              </a:rPr>
              <a:t> – An OS that can provide appropriate levels of security and has mechanisms to provide assurance of security function.</a:t>
            </a:r>
          </a:p>
          <a:p>
            <a:r>
              <a:rPr lang="en-US" altLang="en-US" u="sng" dirty="0" smtClean="0">
                <a:latin typeface="Arial" pitchFamily="34" charset="0"/>
                <a:ea typeface="ヒラギノ角ゴ Pro W3" pitchFamily="-112" charset="-128"/>
              </a:rPr>
              <a:t>Trusted Platform Module (TPM)</a:t>
            </a:r>
            <a:r>
              <a:rPr lang="en-US" altLang="en-US" dirty="0" smtClean="0">
                <a:latin typeface="Arial" pitchFamily="34" charset="0"/>
                <a:ea typeface="ヒラギノ角ゴ Pro W3" pitchFamily="-112" charset="-128"/>
              </a:rPr>
              <a:t> – A hardware chip to enable trusted computing platform operations.</a:t>
            </a:r>
          </a:p>
          <a:p>
            <a:r>
              <a:rPr lang="en-US" altLang="en-US" u="sng" dirty="0" smtClean="0">
                <a:latin typeface="Arial" pitchFamily="34" charset="0"/>
                <a:ea typeface="ヒラギノ角ゴ Pro W3" pitchFamily="-112" charset="-128"/>
              </a:rPr>
              <a:t>White listing</a:t>
            </a:r>
            <a:r>
              <a:rPr lang="en-US" altLang="en-US" dirty="0" smtClean="0">
                <a:latin typeface="Arial" pitchFamily="34" charset="0"/>
                <a:ea typeface="ヒラギノ角ゴ Pro W3" pitchFamily="-112" charset="-128"/>
              </a:rPr>
              <a:t> – A listing of items to be allowed by specific inclusion. The opposite of black listing.</a:t>
            </a:r>
          </a:p>
        </p:txBody>
      </p:sp>
      <p:sp>
        <p:nvSpPr>
          <p:cNvPr id="491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493B0B0-D2DD-4116-9B0F-E17E4CA6DF49}" type="slidenum">
              <a:rPr lang="en-US" altLang="en-US" smtClean="0"/>
              <a:pPr eaLnBrk="1" hangingPunct="1"/>
              <a:t>6</a:t>
            </a:fld>
            <a:endParaRPr lang="en-US" altLang="en-US" dirty="0" smtClean="0"/>
          </a:p>
        </p:txBody>
      </p:sp>
    </p:spTree>
    <p:extLst>
      <p:ext uri="{BB962C8B-B14F-4D97-AF65-F5344CB8AC3E}">
        <p14:creationId xmlns:p14="http://schemas.microsoft.com/office/powerpoint/2010/main" val="157095324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increased local security, Fedora also provides a built-in firewall function that can be managed either via the command line or through a GUI, as shown in Figure 14.8.</a:t>
            </a:r>
            <a:r>
              <a:rPr lang="en-US" baseline="0" dirty="0" smtClean="0"/>
              <a:t> </a:t>
            </a:r>
            <a:r>
              <a:rPr lang="en-US" dirty="0" smtClean="0"/>
              <a:t>To protect network access to the local system, administrators can control which ports external users may connect to, such as mail, FTP, or web. Administrators may choose a security level, from high, medium, off, or a customized option that enables them to individually select which ports on which interfaces external users may connect to.</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33</a:t>
            </a:fld>
            <a:endParaRPr lang="en-US" altLang="en-US" dirty="0"/>
          </a:p>
        </p:txBody>
      </p:sp>
    </p:spTree>
    <p:extLst>
      <p:ext uri="{BB962C8B-B14F-4D97-AF65-F5344CB8AC3E}">
        <p14:creationId xmlns:p14="http://schemas.microsoft.com/office/powerpoint/2010/main" val="182088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it is a UNIX-based OS, the same rough guidelines for all UNIX systems apply to Mac OS X. Apple has included some security-specific features to help protect its user base:</a:t>
            </a:r>
          </a:p>
          <a:p>
            <a:r>
              <a:rPr lang="en-US" dirty="0" smtClean="0"/>
              <a:t>■ </a:t>
            </a:r>
            <a:r>
              <a:rPr lang="en-US" b="1" dirty="0" smtClean="0"/>
              <a:t>Mandatory access controls for access to system resources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Only processes that are explicitly granted access are allowed to access system resources such as networking, file systems, process execution, and so on.</a:t>
            </a:r>
          </a:p>
          <a:p>
            <a:r>
              <a:rPr lang="en-US" dirty="0" smtClean="0"/>
              <a:t>■ </a:t>
            </a:r>
            <a:r>
              <a:rPr lang="en-US" b="1" dirty="0" smtClean="0"/>
              <a:t>Tagged downloads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Any file downloaded with Safari, iChat, or Mail is automatically tagged with metadata, including the source URL, date and time of download, and so on. If the download was an archive (such as a zip file), the same metadata is tagged to any file extracted from the archive. Users are prompted with this information the first time they try to run or open the downloaded file.</a:t>
            </a:r>
          </a:p>
          <a:p>
            <a:r>
              <a:rPr lang="en-US" dirty="0" smtClean="0"/>
              <a:t>■ </a:t>
            </a:r>
            <a:r>
              <a:rPr lang="en-US" b="1" dirty="0" smtClean="0"/>
              <a:t>Execute disable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Leopard (OS X 10.5) and beyond provides no-execute stack protection. Essentially this means that certain portions of the stack have been marked as “data only” and the OS will not execute any instructions in regions marked as data only. This helps protect against buffer-overflow attacks.</a:t>
            </a:r>
          </a:p>
          <a:p>
            <a:r>
              <a:rPr lang="en-US" dirty="0" smtClean="0"/>
              <a:t>■ Library randomization In another attempt to help defeat buffer overflow attacks, Leopard (OS X 10.5) and beyond loads system libraries into random locations, making it harder for attackers to reference static system library locations in their exploit code.</a:t>
            </a:r>
          </a:p>
          <a:p>
            <a:r>
              <a:rPr lang="en-US" dirty="0" smtClean="0"/>
              <a:t>■ </a:t>
            </a:r>
            <a:r>
              <a:rPr lang="en-US" b="1" dirty="0" smtClean="0"/>
              <a:t>FileVault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FileVault encrypts files with AES encryption. When this feature is enabled, everything in the user’s home directory is automatically encrypted.</a:t>
            </a:r>
          </a:p>
          <a:p>
            <a:r>
              <a:rPr lang="en-US" dirty="0" smtClean="0"/>
              <a:t>■ </a:t>
            </a:r>
            <a:r>
              <a:rPr lang="en-US" b="1" dirty="0" smtClean="0"/>
              <a:t>Application-aware firewall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 Apple Application firewall allows users to restrict network access on both a per-application and a per-port basis.</a:t>
            </a:r>
          </a:p>
          <a:p>
            <a:r>
              <a:rPr lang="en-US" dirty="0" smtClean="0"/>
              <a:t>■ </a:t>
            </a:r>
            <a:r>
              <a:rPr lang="en-US" b="1" dirty="0" smtClean="0"/>
              <a:t>Pre-emptive multitasking and memory protection</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These features provide a means for the system to ensure that multiple applications can be run simultaneously without interrupting or corrupting each other.</a:t>
            </a:r>
          </a:p>
          <a:p>
            <a:r>
              <a:rPr lang="en-US" dirty="0" smtClean="0"/>
              <a:t>■ </a:t>
            </a:r>
            <a:r>
              <a:rPr lang="en-US" b="1" dirty="0" smtClean="0"/>
              <a:t>Gatekeeper</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 Gatekeeper application is employed to make it safer to download and deploy applications. The combination of the Gatekeeper application and the control Apple exerts over applications in its App store provides one of the safest sets of software distribution.</a:t>
            </a:r>
          </a:p>
          <a:p>
            <a:r>
              <a:rPr lang="en-US" dirty="0" smtClean="0"/>
              <a:t>■ </a:t>
            </a:r>
            <a:r>
              <a:rPr lang="en-US" b="1" dirty="0" smtClean="0"/>
              <a:t>App Sandbox</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 App Sandbox in OS X provides a means of ensuring that apps are separated from the OS in ways to protect critical components from malicious software.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34</a:t>
            </a:fld>
            <a:endParaRPr lang="en-US" altLang="en-US" dirty="0"/>
          </a:p>
        </p:txBody>
      </p:sp>
    </p:spTree>
    <p:extLst>
      <p:ext uri="{BB962C8B-B14F-4D97-AF65-F5344CB8AC3E}">
        <p14:creationId xmlns:p14="http://schemas.microsoft.com/office/powerpoint/2010/main" val="1344275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35</a:t>
            </a:fld>
            <a:endParaRPr lang="en-US" altLang="en-US" dirty="0"/>
          </a:p>
        </p:txBody>
      </p:sp>
    </p:spTree>
    <p:extLst>
      <p:ext uri="{BB962C8B-B14F-4D97-AF65-F5344CB8AC3E}">
        <p14:creationId xmlns:p14="http://schemas.microsoft.com/office/powerpoint/2010/main" val="4803426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36</a:t>
            </a:fld>
            <a:endParaRPr lang="en-US" altLang="en-US" dirty="0"/>
          </a:p>
        </p:txBody>
      </p:sp>
    </p:spTree>
    <p:extLst>
      <p:ext uri="{BB962C8B-B14F-4D97-AF65-F5344CB8AC3E}">
        <p14:creationId xmlns:p14="http://schemas.microsoft.com/office/powerpoint/2010/main" val="33069201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a:t>
            </a:r>
            <a:r>
              <a:rPr lang="en-US" baseline="0" dirty="0" smtClean="0"/>
              <a:t> </a:t>
            </a:r>
            <a:r>
              <a:rPr lang="en-US" dirty="0" smtClean="0"/>
              <a:t>typically makes updates available for download from its web site. While most administrators or technically proficient users may prefer to identify and download updates individually, Microsoft recognizes that nontechnical users prefer a simpler approach, which Microsoft has built into its operating systems.</a:t>
            </a:r>
            <a:r>
              <a:rPr lang="en-US" baseline="0" dirty="0" smtClean="0"/>
              <a:t> </a:t>
            </a:r>
            <a:r>
              <a:rPr lang="en-US" dirty="0" smtClean="0"/>
              <a:t>Beginning with Windows Vista, and Server 2003, Microsoft provides an automated update functionality that will, once configured, locate any required updates, download them to your system, and even install the updates if that is your preference.</a:t>
            </a:r>
          </a:p>
          <a:p>
            <a:endParaRPr lang="en-US" dirty="0" smtClean="0"/>
          </a:p>
          <a:p>
            <a:r>
              <a:rPr lang="en-US" dirty="0" smtClean="0"/>
              <a:t>Figure 14.10 shows the Automatic Updates window, which can be found in the Control Panel. Note that both the web-based updates and Automatic Updates require active Internet connections to retrieve information and updates from Microsoft.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37</a:t>
            </a:fld>
            <a:endParaRPr lang="en-US" altLang="en-US" dirty="0"/>
          </a:p>
        </p:txBody>
      </p:sp>
    </p:spTree>
    <p:extLst>
      <p:ext uri="{BB962C8B-B14F-4D97-AF65-F5344CB8AC3E}">
        <p14:creationId xmlns:p14="http://schemas.microsoft.com/office/powerpoint/2010/main" val="147096291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Windows Update utility (see Figure 14.11) can perform an on-demand search for updates or be configured to scan for, download, and even install updates</a:t>
            </a:r>
            <a:r>
              <a:rPr lang="en-US" baseline="0" dirty="0" smtClean="0"/>
              <a:t> </a:t>
            </a:r>
            <a:r>
              <a:rPr lang="en-US" dirty="0" smtClean="0"/>
              <a:t>automatically—essentially the same functions as Automatic Updates with a new look. An especially nice feature of Windows Update is the ability to scan for and download patches for other Microsoft software, such as Office, as well as updates and patches for the operating system itself.</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38</a:t>
            </a:fld>
            <a:endParaRPr lang="en-US" altLang="en-US" dirty="0"/>
          </a:p>
        </p:txBody>
      </p:sp>
    </p:spTree>
    <p:extLst>
      <p:ext uri="{BB962C8B-B14F-4D97-AF65-F5344CB8AC3E}">
        <p14:creationId xmlns:p14="http://schemas.microsoft.com/office/powerpoint/2010/main" val="197849869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Fedora Linux contains a utility called the Package Updater, shown in Figure 14.12, which does essentially the same thing. Running the utility will show you which</a:t>
            </a:r>
            <a:r>
              <a:rPr lang="en-US" baseline="0" dirty="0" smtClean="0"/>
              <a:t> </a:t>
            </a:r>
            <a:r>
              <a:rPr lang="en-US" dirty="0" smtClean="0"/>
              <a:t>updates are available and allow you to select which updates to download and apply. As with most operating systems, you can configure Fedora to automatically download and apply available updates.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39</a:t>
            </a:fld>
            <a:endParaRPr lang="en-US" altLang="en-US" dirty="0"/>
          </a:p>
        </p:txBody>
      </p:sp>
    </p:spTree>
    <p:extLst>
      <p:ext uri="{BB962C8B-B14F-4D97-AF65-F5344CB8AC3E}">
        <p14:creationId xmlns:p14="http://schemas.microsoft.com/office/powerpoint/2010/main" val="100469616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40</a:t>
            </a:fld>
            <a:endParaRPr lang="en-US" altLang="en-US" dirty="0"/>
          </a:p>
        </p:txBody>
      </p:sp>
    </p:spTree>
    <p:extLst>
      <p:ext uri="{BB962C8B-B14F-4D97-AF65-F5344CB8AC3E}">
        <p14:creationId xmlns:p14="http://schemas.microsoft.com/office/powerpoint/2010/main" val="5525456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41</a:t>
            </a:fld>
            <a:endParaRPr lang="en-US" altLang="en-US" dirty="0"/>
          </a:p>
        </p:txBody>
      </p:sp>
    </p:spTree>
    <p:extLst>
      <p:ext uri="{BB962C8B-B14F-4D97-AF65-F5344CB8AC3E}">
        <p14:creationId xmlns:p14="http://schemas.microsoft.com/office/powerpoint/2010/main" val="3127776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42</a:t>
            </a:fld>
            <a:endParaRPr lang="en-US" altLang="en-US" dirty="0"/>
          </a:p>
        </p:txBody>
      </p:sp>
    </p:spTree>
    <p:extLst>
      <p:ext uri="{BB962C8B-B14F-4D97-AF65-F5344CB8AC3E}">
        <p14:creationId xmlns:p14="http://schemas.microsoft.com/office/powerpoint/2010/main" val="553087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a:t>
            </a:fld>
            <a:endParaRPr lang="en-US" altLang="en-US" dirty="0"/>
          </a:p>
        </p:txBody>
      </p:sp>
    </p:spTree>
    <p:extLst>
      <p:ext uri="{BB962C8B-B14F-4D97-AF65-F5344CB8AC3E}">
        <p14:creationId xmlns:p14="http://schemas.microsoft.com/office/powerpoint/2010/main" val="81865927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antivirus products combine the following approaches when scanning for viruses:</a:t>
            </a:r>
          </a:p>
          <a:p>
            <a:r>
              <a:rPr lang="en-US" dirty="0" smtClean="0"/>
              <a:t>■ </a:t>
            </a:r>
            <a:r>
              <a:rPr lang="en-US" b="1" dirty="0" smtClean="0"/>
              <a:t>Signature-based scanning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Much like an intrusion detection system (IDS), the antivirus products scan programs, files, macros, e-mails, and other data for known worms, viruses, and malware. The antivirus product contains a virus dictionary with thousands of known virus signatures that must be frequently updated, as new viruses are discovered daily. This approach will catch known viruses but is limited by the virus dictionary—what it does not know about it cannot catch.</a:t>
            </a:r>
          </a:p>
          <a:p>
            <a:r>
              <a:rPr lang="en-US" dirty="0" smtClean="0"/>
              <a:t>■ </a:t>
            </a:r>
            <a:r>
              <a:rPr lang="en-US" b="1" dirty="0" smtClean="0"/>
              <a:t>Heuristic scanning (or analysis)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Heuristic scanning does not rely on a virus dictionary. Instead, it looks for suspicious behavior—anything that does not fit into a “normal” pattern of behavior for the OS and applications running on the system being protected.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43</a:t>
            </a:fld>
            <a:endParaRPr lang="en-US" altLang="en-US" dirty="0"/>
          </a:p>
        </p:txBody>
      </p:sp>
    </p:spTree>
    <p:extLst>
      <p:ext uri="{BB962C8B-B14F-4D97-AF65-F5344CB8AC3E}">
        <p14:creationId xmlns:p14="http://schemas.microsoft.com/office/powerpoint/2010/main" val="41727828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is no general rule, so each server and its role in the network will need to be examined to determine whether it needs antivirus software.</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44</a:t>
            </a:fld>
            <a:endParaRPr lang="en-US" altLang="en-US" dirty="0"/>
          </a:p>
        </p:txBody>
      </p:sp>
    </p:spTree>
    <p:extLst>
      <p:ext uri="{BB962C8B-B14F-4D97-AF65-F5344CB8AC3E}">
        <p14:creationId xmlns:p14="http://schemas.microsoft.com/office/powerpoint/2010/main" val="187192014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majority of viruses today exist to create zombie machines for botnets that enable others to control resources on your PC. Even more important, once connected by networks, computers can spread a virus from machine to machine with an ease that’s even greater than simple USB flash drive transfer. One unprotected machine can lead to problems throughout a network as other machines have to use their antivirus software to attempt to clean up a spreading infection.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45</a:t>
            </a:fld>
            <a:endParaRPr lang="en-US" altLang="en-US" dirty="0"/>
          </a:p>
        </p:txBody>
      </p:sp>
    </p:spTree>
    <p:extLst>
      <p:ext uri="{BB962C8B-B14F-4D97-AF65-F5344CB8AC3E}">
        <p14:creationId xmlns:p14="http://schemas.microsoft.com/office/powerpoint/2010/main" val="24667717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Most antispam products use similar techniques and approaches for filtering out spam:</a:t>
            </a:r>
          </a:p>
          <a:p>
            <a:r>
              <a:rPr lang="en-US" dirty="0" smtClean="0"/>
              <a:t>■ </a:t>
            </a:r>
            <a:r>
              <a:rPr lang="en-US" b="1" dirty="0" smtClean="0"/>
              <a:t>Black listing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Several organizations maintain lists of servers or domains that generate or have generated spam. Most gateway- or server-level products can reference these black lists and automatically reject any mail coming from servers or domains on the black lists.</a:t>
            </a:r>
          </a:p>
          <a:p>
            <a:r>
              <a:rPr lang="en-US" dirty="0" smtClean="0"/>
              <a:t>■ </a:t>
            </a:r>
            <a:r>
              <a:rPr lang="en-US" b="1" dirty="0" smtClean="0"/>
              <a:t>Header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 antispam products look at the message headers to see if they are forged. E-mail headers typically contain information such as sender, receiver, servers used to transmit the message, and so on. Spammers often forge information in message headers in an attempt to hide where the message is really coming from.</a:t>
            </a:r>
          </a:p>
          <a:p>
            <a:r>
              <a:rPr lang="en-US" dirty="0" smtClean="0"/>
              <a:t>■</a:t>
            </a:r>
            <a:r>
              <a:rPr lang="en-US" b="1" dirty="0" smtClean="0"/>
              <a:t>Content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The content of the message is examined for certain key words or phrases that are common to spam but rarely seen in legitimate e-mails (“get rich now” for example). Unfortunately, content filtering does occasionally flag legitimate messages as spam.</a:t>
            </a:r>
          </a:p>
          <a:p>
            <a:r>
              <a:rPr lang="en-US" dirty="0" smtClean="0"/>
              <a:t>■ </a:t>
            </a:r>
            <a:r>
              <a:rPr lang="en-US" b="1" dirty="0" smtClean="0"/>
              <a:t>Language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Some spam products allow you to filter out e-mails written in certain languages.</a:t>
            </a:r>
          </a:p>
          <a:p>
            <a:r>
              <a:rPr lang="en-US" sz="1200" b="1" i="0" kern="1200" dirty="0" smtClean="0">
                <a:solidFill>
                  <a:schemeClr val="tx1"/>
                </a:solidFill>
                <a:effectLst/>
                <a:latin typeface="Arial" charset="0"/>
                <a:ea typeface="ヒラギノ角ゴ Pro W3" pitchFamily="-111" charset="-128"/>
                <a:cs typeface="ヒラギノ角ゴ Pro W3" pitchFamily="-111" charset="-128"/>
              </a:rPr>
              <a:t>■ User-defined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Most antispam products allow end users to develop their own filters, such as always allowing e-mail from a specific source even if it would normally be blocked by a content filter.</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Trapping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Some products will monitor unpublished e-mail addresses for incoming spam—anything sent to an unpublished and otherwise unused account is likely to be spam.</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Enforcing the specifications of the protocol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Some spam generation tools don’t properly follow the SMTP protocol. By enforcing the technical requirements of SMTP, some spam can be rejected as delivery is attempted.</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Egress filtering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technique scans mail as it leaves an organization to catch spam before it is sent to other organizations.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46</a:t>
            </a:fld>
            <a:endParaRPr lang="en-US" altLang="en-US" dirty="0"/>
          </a:p>
        </p:txBody>
      </p:sp>
    </p:spTree>
    <p:extLst>
      <p:ext uri="{BB962C8B-B14F-4D97-AF65-F5344CB8AC3E}">
        <p14:creationId xmlns:p14="http://schemas.microsoft.com/office/powerpoint/2010/main" val="25682007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47</a:t>
            </a:fld>
            <a:endParaRPr lang="en-US" altLang="en-US" dirty="0"/>
          </a:p>
        </p:txBody>
      </p:sp>
    </p:spTree>
    <p:extLst>
      <p:ext uri="{BB962C8B-B14F-4D97-AF65-F5344CB8AC3E}">
        <p14:creationId xmlns:p14="http://schemas.microsoft.com/office/powerpoint/2010/main" val="136203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has the following capabilities:</a:t>
            </a:r>
          </a:p>
          <a:p>
            <a:r>
              <a:rPr lang="en-US" dirty="0" smtClean="0"/>
              <a:t>■ </a:t>
            </a:r>
            <a:r>
              <a:rPr lang="en-US" b="1" dirty="0" smtClean="0"/>
              <a:t>Spyware detection and removal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Windows Defender is designed to find and remove spyware and other unwanted programs that display pop-ups, modify</a:t>
            </a:r>
            <a:r>
              <a:rPr lang="en-US" baseline="0" dirty="0" smtClean="0"/>
              <a:t> </a:t>
            </a:r>
            <a:r>
              <a:rPr lang="en-US" dirty="0" smtClean="0"/>
              <a:t>browser or Internet settings, or steal personal information from your PC.</a:t>
            </a:r>
          </a:p>
          <a:p>
            <a:r>
              <a:rPr lang="en-US" dirty="0" smtClean="0"/>
              <a:t>■ </a:t>
            </a:r>
            <a:r>
              <a:rPr lang="en-US" b="1" i="0" dirty="0" smtClean="0"/>
              <a:t>Scheduled scanning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You can schedule when you want your system to be scanned or you can run scans on demand.</a:t>
            </a:r>
          </a:p>
          <a:p>
            <a:r>
              <a:rPr lang="en-US" sz="1200" b="1" i="0" kern="1200" dirty="0" smtClean="0">
                <a:solidFill>
                  <a:schemeClr val="tx1"/>
                </a:solidFill>
                <a:effectLst/>
                <a:latin typeface="Arial" charset="0"/>
                <a:ea typeface="ヒラギノ角ゴ Pro W3" pitchFamily="-111" charset="-128"/>
                <a:cs typeface="ヒラギノ角ゴ Pro W3" pitchFamily="-111" charset="-128"/>
              </a:rPr>
              <a:t>■ Automatic updates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Updates to the product can be automatically downloaded and installed without user interaction.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Real-time protection</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Processes are monitored in real time to stop spyware and malware when they first launch, attempt to install themselves, or attempt to access your PC.</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Software Explorer</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One of the more interesting capabilities within Windows Defender is the ability to examine the various programs running on your computer. Windows Defender allows you to look at programs that run automatically on startup, are currently running on your PC, or are accessing network connections on your PC. Windows Defender provides you with details such as the publisher of the software, when it was installed on your PC, whether or not the software is “good” or considered to be known malware, the file size, publication date, and other information.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Configurable responses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b="1" i="0" kern="120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Windows Defender lets you choose what actions you want to take in response to detected threats (see Figure 14.13); you can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a:t>
            </a:r>
            <a:r>
              <a:rPr lang="en-US" sz="1200" i="0" kern="1200" dirty="0" smtClean="0">
                <a:solidFill>
                  <a:schemeClr val="tx1"/>
                </a:solidFill>
                <a:effectLst/>
                <a:latin typeface="Arial" charset="0"/>
                <a:ea typeface="ヒラギノ角ゴ Pro W3" pitchFamily="-111" charset="-128"/>
                <a:cs typeface="ヒラギノ角ゴ Pro W3" pitchFamily="-111" charset="-128"/>
              </a:rPr>
              <a:t>utomatically disable the software, quarantine it, attempt to uninstall it, and perform other tasks.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48</a:t>
            </a:fld>
            <a:endParaRPr lang="en-US" altLang="en-US" dirty="0"/>
          </a:p>
        </p:txBody>
      </p:sp>
    </p:spTree>
    <p:extLst>
      <p:ext uri="{BB962C8B-B14F-4D97-AF65-F5344CB8AC3E}">
        <p14:creationId xmlns:p14="http://schemas.microsoft.com/office/powerpoint/2010/main" val="34983238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49</a:t>
            </a:fld>
            <a:endParaRPr lang="en-US" altLang="en-US" dirty="0"/>
          </a:p>
        </p:txBody>
      </p:sp>
    </p:spTree>
    <p:extLst>
      <p:ext uri="{BB962C8B-B14F-4D97-AF65-F5344CB8AC3E}">
        <p14:creationId xmlns:p14="http://schemas.microsoft.com/office/powerpoint/2010/main" val="42173400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50</a:t>
            </a:fld>
            <a:endParaRPr lang="en-US" altLang="en-US" dirty="0"/>
          </a:p>
        </p:txBody>
      </p:sp>
    </p:spTree>
    <p:extLst>
      <p:ext uri="{BB962C8B-B14F-4D97-AF65-F5344CB8AC3E}">
        <p14:creationId xmlns:p14="http://schemas.microsoft.com/office/powerpoint/2010/main" val="121070039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51</a:t>
            </a:fld>
            <a:endParaRPr lang="en-US" altLang="en-US" dirty="0"/>
          </a:p>
        </p:txBody>
      </p:sp>
    </p:spTree>
    <p:extLst>
      <p:ext uri="{BB962C8B-B14F-4D97-AF65-F5344CB8AC3E}">
        <p14:creationId xmlns:p14="http://schemas.microsoft.com/office/powerpoint/2010/main" val="887892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approaches has advantages and disadvantages. Black listing is difficult to use against dynamic threats, as the identification of a specific application</a:t>
            </a:r>
            <a:r>
              <a:rPr lang="en-US" baseline="0" dirty="0" smtClean="0"/>
              <a:t> </a:t>
            </a:r>
            <a:r>
              <a:rPr lang="en-US" dirty="0" smtClean="0"/>
              <a:t>can easily be avoided through minor changes. White listing is easier to employ from the aspect of the identification of applications that are allowed to run—hash values can be used to ensure the executables are not corrupted. The challenge in white listing is the number of potential applications that are run o</a:t>
            </a:r>
            <a:r>
              <a:rPr lang="en-US" baseline="0" dirty="0" smtClean="0"/>
              <a:t>n </a:t>
            </a:r>
            <a:r>
              <a:rPr lang="en-US" dirty="0" smtClean="0"/>
              <a:t>a typical machine. For a single-purpose machine, such as a database server, white listing can be relatively easy to employ. For multipurpose machines, it can be more complicated.</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Microsoft has two mechanisms that are part of the OS to control which users can use which applications: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Software restrictive policies</a:t>
            </a:r>
            <a:r>
              <a:rPr lang="en-US" dirty="0"/>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Employed via group policies and allow significant control over applications, scripts, and executable files. The primary mode is by machine and not by user account.</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User account level control</a:t>
            </a:r>
            <a:r>
              <a:rPr lang="en-US" dirty="0"/>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Enforced via AppLocker, a service that allows granular control over which users can execute which programs. Through the use of rules, an enterprise can exert significant control over who can access and use installed software. On a Linux platform, similar capabilities are offered from third-party vendor applications.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52</a:t>
            </a:fld>
            <a:endParaRPr lang="en-US" altLang="en-US" dirty="0"/>
          </a:p>
        </p:txBody>
      </p:sp>
    </p:spTree>
    <p:extLst>
      <p:ext uri="{BB962C8B-B14F-4D97-AF65-F5344CB8AC3E}">
        <p14:creationId xmlns:p14="http://schemas.microsoft.com/office/powerpoint/2010/main" val="5611459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11049EC-CE63-4F0A-BFF6-33FDF4E7D41E}" type="slidenum">
              <a:rPr lang="en-US" altLang="en-US" smtClean="0"/>
              <a:pPr eaLnBrk="1" hangingPunct="1"/>
              <a:t>8</a:t>
            </a:fld>
            <a:endParaRPr lang="en-US" altLang="en-US" dirty="0" smtClean="0"/>
          </a:p>
        </p:txBody>
      </p:sp>
    </p:spTree>
    <p:extLst>
      <p:ext uri="{BB962C8B-B14F-4D97-AF65-F5344CB8AC3E}">
        <p14:creationId xmlns:p14="http://schemas.microsoft.com/office/powerpoint/2010/main" val="128303711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AppLocker was designed so the rules can be distributed and enforced by GPO.</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53</a:t>
            </a:fld>
            <a:endParaRPr lang="en-US" altLang="en-US" dirty="0"/>
          </a:p>
        </p:txBody>
      </p:sp>
    </p:spTree>
    <p:extLst>
      <p:ext uri="{BB962C8B-B14F-4D97-AF65-F5344CB8AC3E}">
        <p14:creationId xmlns:p14="http://schemas.microsoft.com/office/powerpoint/2010/main" val="148495485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14.15 shows the AppLocker interface in Windows 7. Some of the features that are enabled via AppLocker are restrictions by user and the ability to run in an audit mode, where results are logged but not enforced, allowing settings to be tested before use.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54</a:t>
            </a:fld>
            <a:endParaRPr lang="en-US" altLang="en-US" dirty="0"/>
          </a:p>
        </p:txBody>
      </p:sp>
    </p:spTree>
    <p:extLst>
      <p:ext uri="{BB962C8B-B14F-4D97-AF65-F5344CB8AC3E}">
        <p14:creationId xmlns:p14="http://schemas.microsoft.com/office/powerpoint/2010/main" val="37952326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most common criteria used to define a Trusted OS is the Common Criteria for Information Technology Security Evaluation (abbreviated as Common Criteria, or</a:t>
            </a:r>
            <a:r>
              <a:rPr lang="en-US" baseline="0" dirty="0" smtClean="0"/>
              <a:t> </a:t>
            </a:r>
            <a:r>
              <a:rPr lang="en-US" dirty="0" smtClean="0"/>
              <a:t>CC), a harmonized security criteria recognized by many nations, including the United States, Canada, Great Britain, and most of the EU countries, as well as others. Versions of Windows, Linux, mainframe OSs, and specialty OSs have been qualified to various Common Criteria levels.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55</a:t>
            </a:fld>
            <a:endParaRPr lang="en-US" altLang="en-US" dirty="0"/>
          </a:p>
        </p:txBody>
      </p:sp>
    </p:spTree>
    <p:extLst>
      <p:ext uri="{BB962C8B-B14F-4D97-AF65-F5344CB8AC3E}">
        <p14:creationId xmlns:p14="http://schemas.microsoft.com/office/powerpoint/2010/main" val="21558161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57</a:t>
            </a:fld>
            <a:endParaRPr lang="en-US" altLang="en-US" dirty="0"/>
          </a:p>
        </p:txBody>
      </p:sp>
    </p:spTree>
    <p:extLst>
      <p:ext uri="{BB962C8B-B14F-4D97-AF65-F5344CB8AC3E}">
        <p14:creationId xmlns:p14="http://schemas.microsoft.com/office/powerpoint/2010/main" val="8109122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Linux-based OSs have had built-in software-based firewalls (see Figure 14.16) for a number of years, including TCP Wrappers, ipchains, and iptables.</a:t>
            </a:r>
          </a:p>
          <a:p>
            <a:endParaRPr lang="en-US" dirty="0" smtClean="0"/>
          </a:p>
          <a:p>
            <a:r>
              <a:rPr lang="en-US" dirty="0" smtClean="0"/>
              <a:t>TCP Wrappers is a simple program that limits inbound network connections based on port number, domain, or IP address and is managed with two text files called hosts.allow and hosts.deny. If the inbound connection is coming from a trusted IP address and destined for a port to which it is allowed to connect, then the</a:t>
            </a:r>
            <a:r>
              <a:rPr lang="en-US" baseline="0" dirty="0" smtClean="0"/>
              <a:t> </a:t>
            </a:r>
            <a:r>
              <a:rPr lang="en-US" dirty="0" smtClean="0"/>
              <a:t>connection is allowed.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58</a:t>
            </a:fld>
            <a:endParaRPr lang="en-US" altLang="en-US" dirty="0"/>
          </a:p>
        </p:txBody>
      </p:sp>
    </p:spTree>
    <p:extLst>
      <p:ext uri="{BB962C8B-B14F-4D97-AF65-F5344CB8AC3E}">
        <p14:creationId xmlns:p14="http://schemas.microsoft.com/office/powerpoint/2010/main" val="188481904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Windows has had a personal software firewall since Windows XP SP2. Windows Firewall (see Figure 14.17) is enabled by default and has warnings when disabled. Windows Firewall is fairly configurable; it can be set up to block all traffic, make exceptions for traffic you want to allow, and log rejected traffic for later analysis.</a:t>
            </a:r>
          </a:p>
          <a:p>
            <a:endParaRPr lang="en-US" dirty="0" smtClean="0"/>
          </a:p>
          <a:p>
            <a:r>
              <a:rPr lang="en-US" dirty="0" smtClean="0"/>
              <a:t>With the introduction of the Vista operating system, Microsoft modified Windows Firewall to make it more capable and configurable. More options were added to allow for more granular control of network traffic as well as the ability to detect when certain components are not behaving as expected. For example, if your MS Outlook client suddenly attempts to connect to a remote web server, Windows Firewall can detect this as a deviation from normal behavior and block the unwanted traffic.</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59</a:t>
            </a:fld>
            <a:endParaRPr lang="en-US" altLang="en-US" dirty="0"/>
          </a:p>
        </p:txBody>
      </p:sp>
    </p:spTree>
    <p:extLst>
      <p:ext uri="{BB962C8B-B14F-4D97-AF65-F5344CB8AC3E}">
        <p14:creationId xmlns:p14="http://schemas.microsoft.com/office/powerpoint/2010/main" val="2240841826"/>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hardware can be easily replaced if lost or stolen, the information that is contained by the devices complicates the security picture. Data or information can be safeguarded from loss by backups, but this does little in the way of protecting it from disclosure to an unauthorized party. There are software measures that can assist in the form of encryption, but these also have drawbacks in the form of scalability and key distribution.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60</a:t>
            </a:fld>
            <a:endParaRPr lang="en-US" altLang="en-US" dirty="0"/>
          </a:p>
        </p:txBody>
      </p:sp>
    </p:spTree>
    <p:extLst>
      <p:ext uri="{BB962C8B-B14F-4D97-AF65-F5344CB8AC3E}">
        <p14:creationId xmlns:p14="http://schemas.microsoft.com/office/powerpoint/2010/main" val="189945063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Uniform software baselines are critical in large-scale operations, because maintaining separate configurations and security levels for hundreds or thousands of systems is far too costly.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61</a:t>
            </a:fld>
            <a:endParaRPr lang="en-US" altLang="en-US" dirty="0"/>
          </a:p>
        </p:txBody>
      </p:sp>
    </p:spTree>
    <p:extLst>
      <p:ext uri="{BB962C8B-B14F-4D97-AF65-F5344CB8AC3E}">
        <p14:creationId xmlns:p14="http://schemas.microsoft.com/office/powerpoint/2010/main" val="154069973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62</a:t>
            </a:fld>
            <a:endParaRPr lang="en-US" altLang="en-US" dirty="0"/>
          </a:p>
        </p:txBody>
      </p:sp>
    </p:spTree>
    <p:extLst>
      <p:ext uri="{BB962C8B-B14F-4D97-AF65-F5344CB8AC3E}">
        <p14:creationId xmlns:p14="http://schemas.microsoft.com/office/powerpoint/2010/main" val="230337116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63</a:t>
            </a:fld>
            <a:endParaRPr lang="en-US" altLang="en-US" dirty="0"/>
          </a:p>
        </p:txBody>
      </p:sp>
    </p:spTree>
    <p:extLst>
      <p:ext uri="{BB962C8B-B14F-4D97-AF65-F5344CB8AC3E}">
        <p14:creationId xmlns:p14="http://schemas.microsoft.com/office/powerpoint/2010/main" val="17727753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Most users are familiar with the Microsoft family of desktop operating systems: Windows Vista, Windows 7, Windows 8, and Windows 10. Indeed, the vast majority of home and business PCs run some version of a Microsoft operating system. Other users may be familiar with Mac OS X, Solaris, or one of the many varieties of the UNIX/Linux operating system.</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Some of the more familiar network operating systems include Novell’s NetWare and PC Micro’s LANtastic. For most modern operating systems, including Windows 2008, Solaris, and Linux, the terms operating system and network operating system are used interchangeably as they</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perform all the basic functions and provide enhanced capabilities for connecting to LANs.</a:t>
            </a: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43D079C-8CF1-49B5-9DA5-3AB48D2850CE}" type="slidenum">
              <a:rPr lang="en-US" altLang="en-US" smtClean="0"/>
              <a:pPr eaLnBrk="1" hangingPunct="1"/>
              <a:t>9</a:t>
            </a:fld>
            <a:endParaRPr lang="en-US" altLang="en-US" dirty="0" smtClean="0"/>
          </a:p>
        </p:txBody>
      </p:sp>
    </p:spTree>
    <p:extLst>
      <p:ext uri="{BB962C8B-B14F-4D97-AF65-F5344CB8AC3E}">
        <p14:creationId xmlns:p14="http://schemas.microsoft.com/office/powerpoint/2010/main" val="95913289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makes the TPM a more secure solution than storing the keys on the machine’s normal storage.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64</a:t>
            </a:fld>
            <a:endParaRPr lang="en-US" altLang="en-US" dirty="0"/>
          </a:p>
        </p:txBody>
      </p:sp>
    </p:spTree>
    <p:extLst>
      <p:ext uri="{BB962C8B-B14F-4D97-AF65-F5344CB8AC3E}">
        <p14:creationId xmlns:p14="http://schemas.microsoft.com/office/powerpoint/2010/main" val="14807629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of their dedicated design, they can offer significant performance advantages over general-purpose computers when it comes to cryptographic operations.</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65</a:t>
            </a:fld>
            <a:endParaRPr lang="en-US" altLang="en-US" dirty="0"/>
          </a:p>
        </p:txBody>
      </p:sp>
    </p:spTree>
    <p:extLst>
      <p:ext uri="{BB962C8B-B14F-4D97-AF65-F5344CB8AC3E}">
        <p14:creationId xmlns:p14="http://schemas.microsoft.com/office/powerpoint/2010/main" val="386575457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Universal Serial Bus (USB) offers an easy connection mechanism to connect devices to a computer. This acts as the mechanism of transport between the computer and an external device.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66</a:t>
            </a:fld>
            <a:endParaRPr lang="en-US" altLang="en-US" dirty="0"/>
          </a:p>
        </p:txBody>
      </p:sp>
    </p:spTree>
    <p:extLst>
      <p:ext uri="{BB962C8B-B14F-4D97-AF65-F5344CB8AC3E}">
        <p14:creationId xmlns:p14="http://schemas.microsoft.com/office/powerpoint/2010/main" val="115089484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67</a:t>
            </a:fld>
            <a:endParaRPr lang="en-US" altLang="en-US" dirty="0"/>
          </a:p>
        </p:txBody>
      </p:sp>
    </p:spTree>
    <p:extLst>
      <p:ext uri="{BB962C8B-B14F-4D97-AF65-F5344CB8AC3E}">
        <p14:creationId xmlns:p14="http://schemas.microsoft.com/office/powerpoint/2010/main" val="46314942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68</a:t>
            </a:fld>
            <a:endParaRPr lang="en-US" altLang="en-US" dirty="0"/>
          </a:p>
        </p:txBody>
      </p:sp>
    </p:spTree>
    <p:extLst>
      <p:ext uri="{BB962C8B-B14F-4D97-AF65-F5344CB8AC3E}">
        <p14:creationId xmlns:p14="http://schemas.microsoft.com/office/powerpoint/2010/main" val="26508202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some high-performance data stores, especially those with latency issues, this performance hit may be critical. Although better performance can be achieved</a:t>
            </a:r>
            <a:r>
              <a:rPr lang="en-US" baseline="0" dirty="0" smtClean="0"/>
              <a:t> </a:t>
            </a:r>
            <a:r>
              <a:rPr lang="en-US" dirty="0" smtClean="0"/>
              <a:t>with specialized hardware, as with all security controls there needs to be an evaluation of the risk involved versus the costs.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69</a:t>
            </a:fld>
            <a:endParaRPr lang="en-US" altLang="en-US" dirty="0"/>
          </a:p>
        </p:txBody>
      </p:sp>
    </p:spTree>
    <p:extLst>
      <p:ext uri="{BB962C8B-B14F-4D97-AF65-F5344CB8AC3E}">
        <p14:creationId xmlns:p14="http://schemas.microsoft.com/office/powerpoint/2010/main" val="39973097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advantage is in better protection against any database compromise, and the performance hit is typically negligible with respect to other alternatives.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70</a:t>
            </a:fld>
            <a:endParaRPr lang="en-US" altLang="en-US" dirty="0"/>
          </a:p>
        </p:txBody>
      </p:sp>
    </p:spTree>
    <p:extLst>
      <p:ext uri="{BB962C8B-B14F-4D97-AF65-F5344CB8AC3E}">
        <p14:creationId xmlns:p14="http://schemas.microsoft.com/office/powerpoint/2010/main" val="176691509"/>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advantages of individual file encryption comes when transferring data to another user. Transporting a single file via an unprotected channel such as e-mail can be done securely with single-file encryption.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71</a:t>
            </a:fld>
            <a:endParaRPr lang="en-US" altLang="en-US" dirty="0"/>
          </a:p>
        </p:txBody>
      </p:sp>
    </p:spTree>
    <p:extLst>
      <p:ext uri="{BB962C8B-B14F-4D97-AF65-F5344CB8AC3E}">
        <p14:creationId xmlns:p14="http://schemas.microsoft.com/office/powerpoint/2010/main" val="353903562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72</a:t>
            </a:fld>
            <a:endParaRPr lang="en-US" altLang="en-US" dirty="0"/>
          </a:p>
        </p:txBody>
      </p:sp>
    </p:spTree>
    <p:extLst>
      <p:ext uri="{BB962C8B-B14F-4D97-AF65-F5344CB8AC3E}">
        <p14:creationId xmlns:p14="http://schemas.microsoft.com/office/powerpoint/2010/main" val="202485239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73</a:t>
            </a:fld>
            <a:endParaRPr lang="en-US" altLang="en-US" dirty="0"/>
          </a:p>
        </p:txBody>
      </p:sp>
    </p:spTree>
    <p:extLst>
      <p:ext uri="{BB962C8B-B14F-4D97-AF65-F5344CB8AC3E}">
        <p14:creationId xmlns:p14="http://schemas.microsoft.com/office/powerpoint/2010/main" val="107552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kernels must exhibit some properties to be relied upon: they must offer complete mediation, as just discussed, and must be tamperproof and verifiable in operation. Because they are part of the OS and are in fact a piece of software, ensuring that security kernels are tamperproof and verifiable is a legitimate concern. </a:t>
            </a:r>
          </a:p>
          <a:p>
            <a:endParaRPr lang="en-US" dirty="0" smtClean="0"/>
          </a:p>
          <a:p>
            <a:r>
              <a:rPr lang="en-US" dirty="0" smtClean="0"/>
              <a:t>To achieve assurance with respect to these attributes is a technical matter that is rooted in the actual construction of the OS and technically beyond the level of this book.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a:t>
            </a:fld>
            <a:endParaRPr lang="en-US" altLang="en-US" dirty="0"/>
          </a:p>
        </p:txBody>
      </p:sp>
    </p:spTree>
    <p:extLst>
      <p:ext uri="{BB962C8B-B14F-4D97-AF65-F5344CB8AC3E}">
        <p14:creationId xmlns:p14="http://schemas.microsoft.com/office/powerpoint/2010/main" val="98013877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74</a:t>
            </a:fld>
            <a:endParaRPr lang="en-US" altLang="en-US" dirty="0"/>
          </a:p>
        </p:txBody>
      </p:sp>
    </p:spTree>
    <p:extLst>
      <p:ext uri="{BB962C8B-B14F-4D97-AF65-F5344CB8AC3E}">
        <p14:creationId xmlns:p14="http://schemas.microsoft.com/office/powerpoint/2010/main" val="35809392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75</a:t>
            </a:fld>
            <a:endParaRPr lang="en-US" altLang="en-US" dirty="0"/>
          </a:p>
        </p:txBody>
      </p:sp>
    </p:spTree>
    <p:extLst>
      <p:ext uri="{BB962C8B-B14F-4D97-AF65-F5344CB8AC3E}">
        <p14:creationId xmlns:p14="http://schemas.microsoft.com/office/powerpoint/2010/main" val="282714704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76</a:t>
            </a:fld>
            <a:endParaRPr lang="en-US" altLang="en-US" dirty="0"/>
          </a:p>
        </p:txBody>
      </p:sp>
    </p:spTree>
    <p:extLst>
      <p:ext uri="{BB962C8B-B14F-4D97-AF65-F5344CB8AC3E}">
        <p14:creationId xmlns:p14="http://schemas.microsoft.com/office/powerpoint/2010/main" val="46556209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Data is processed in applications, is used for various functions, and can be at risk when in system memory or even in the act of processing.</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77</a:t>
            </a:fld>
            <a:endParaRPr lang="en-US" altLang="en-US" dirty="0"/>
          </a:p>
        </p:txBody>
      </p:sp>
    </p:spTree>
    <p:extLst>
      <p:ext uri="{BB962C8B-B14F-4D97-AF65-F5344CB8AC3E}">
        <p14:creationId xmlns:p14="http://schemas.microsoft.com/office/powerpoint/2010/main" val="37113816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It is at this point that the data is vulnerable, because whatever protection scheme is in place on the large storage system, the data is outside that realm now. This means that local protection mechanisms, such as provided by Kerberos-based authentication, can be critical in managing this type of protection scheme.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78</a:t>
            </a:fld>
            <a:endParaRPr lang="en-US" altLang="en-US" dirty="0"/>
          </a:p>
        </p:txBody>
      </p:sp>
    </p:spTree>
    <p:extLst>
      <p:ext uri="{BB962C8B-B14F-4D97-AF65-F5344CB8AC3E}">
        <p14:creationId xmlns:p14="http://schemas.microsoft.com/office/powerpoint/2010/main" val="119841510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79</a:t>
            </a:fld>
            <a:endParaRPr lang="en-US" altLang="en-US" dirty="0"/>
          </a:p>
        </p:txBody>
      </p:sp>
    </p:spTree>
    <p:extLst>
      <p:ext uri="{BB962C8B-B14F-4D97-AF65-F5344CB8AC3E}">
        <p14:creationId xmlns:p14="http://schemas.microsoft.com/office/powerpoint/2010/main" val="3423782975"/>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80</a:t>
            </a:fld>
            <a:endParaRPr lang="en-US" altLang="en-US" dirty="0"/>
          </a:p>
        </p:txBody>
      </p:sp>
    </p:spTree>
    <p:extLst>
      <p:ext uri="{BB962C8B-B14F-4D97-AF65-F5344CB8AC3E}">
        <p14:creationId xmlns:p14="http://schemas.microsoft.com/office/powerpoint/2010/main" val="340158340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81</a:t>
            </a:fld>
            <a:endParaRPr lang="en-US" altLang="en-US" dirty="0"/>
          </a:p>
        </p:txBody>
      </p:sp>
    </p:spTree>
    <p:extLst>
      <p:ext uri="{BB962C8B-B14F-4D97-AF65-F5344CB8AC3E}">
        <p14:creationId xmlns:p14="http://schemas.microsoft.com/office/powerpoint/2010/main" val="292246806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82</a:t>
            </a:fld>
            <a:endParaRPr lang="en-US" altLang="en-US" dirty="0"/>
          </a:p>
        </p:txBody>
      </p:sp>
    </p:spTree>
    <p:extLst>
      <p:ext uri="{BB962C8B-B14F-4D97-AF65-F5344CB8AC3E}">
        <p14:creationId xmlns:p14="http://schemas.microsoft.com/office/powerpoint/2010/main" val="319067912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83</a:t>
            </a:fld>
            <a:endParaRPr lang="en-US" altLang="en-US" dirty="0"/>
          </a:p>
        </p:txBody>
      </p:sp>
    </p:spTree>
    <p:extLst>
      <p:ext uri="{BB962C8B-B14F-4D97-AF65-F5344CB8AC3E}">
        <p14:creationId xmlns:p14="http://schemas.microsoft.com/office/powerpoint/2010/main" val="28502225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Ring 0 is the level with the highest privilege and is the element that acts directly with the physical hardware (CPU and memory). Higher levels, with less privilege, must interact through adjoining rings through specific gates in a predefined manner.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a:t>
            </a:fld>
            <a:endParaRPr lang="en-US" altLang="en-US" dirty="0"/>
          </a:p>
        </p:txBody>
      </p:sp>
    </p:spTree>
    <p:extLst>
      <p:ext uri="{BB962C8B-B14F-4D97-AF65-F5344CB8AC3E}">
        <p14:creationId xmlns:p14="http://schemas.microsoft.com/office/powerpoint/2010/main" val="139193585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Choosing a good password is very important in maintaining external and internal security, and closing or limiting access to any open ports is also a good step for securing the devices. On the more advanced devices, you must carefully consider what services the device is running, just as with a computer. </a:t>
            </a:r>
          </a:p>
          <a:p>
            <a:endParaRPr lang="en-US" dirty="0" smtClean="0"/>
          </a:p>
          <a:p>
            <a:r>
              <a:rPr lang="en-US" dirty="0" smtClean="0"/>
              <a:t>Here are some general steps to take when securing networking devices:</a:t>
            </a:r>
          </a:p>
          <a:p>
            <a:r>
              <a:rPr lang="en-US" dirty="0" smtClean="0"/>
              <a:t>■ Limit access to only those who need it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If your networking device allows management via a web interface, SSH, or any other method, limit who can connect to those services. Many networking devices allow you to specify which IP addresses are allowed to connect to those management services.</a:t>
            </a:r>
          </a:p>
          <a:p>
            <a:r>
              <a:rPr lang="en-US" dirty="0" smtClean="0"/>
              <a:t>■ Choose good passwords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Always change default passwords and follow good password selection guidelines. If the device supports encryption, ensure passwords are stored in encrypted format on the device.</a:t>
            </a:r>
          </a:p>
          <a:p>
            <a:r>
              <a:rPr lang="en-US" dirty="0" smtClean="0"/>
              <a:t>■ Password-protect console and remote access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If the device supports password protection, ensure that all local and remote access capabilities are password</a:t>
            </a:r>
            <a:r>
              <a:rPr lang="en-US" baseline="0" dirty="0" smtClean="0"/>
              <a:t> </a:t>
            </a:r>
            <a:r>
              <a:rPr lang="en-US" dirty="0" smtClean="0"/>
              <a:t>protected.</a:t>
            </a:r>
          </a:p>
          <a:p>
            <a:r>
              <a:rPr lang="en-US" dirty="0" smtClean="0"/>
              <a:t>■ Turn off unnecessary services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If your networking equipment supports Telnet but your organization doesn’t need it, turn that service off. It’s always a good idea to disable or remove unused services. Your device may also support the use of ACLs to limit access to services such as Telnet or SSH on the device itself.</a:t>
            </a:r>
          </a:p>
          <a:p>
            <a:r>
              <a:rPr lang="en-US" dirty="0" smtClean="0"/>
              <a:t>■ Change SNMP community strings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SNMP is widely used to manage networking equipment and typically allows a “public” string, which can typically only read information from a device, and a “private” string, which can often read and write to a device’s configuration. Some manufacturers use default or well-known strings (such as “public” for the public string)—always change both the public and private strings if you are using SNMP.</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84</a:t>
            </a:fld>
            <a:endParaRPr lang="en-US" altLang="en-US" dirty="0"/>
          </a:p>
        </p:txBody>
      </p:sp>
    </p:spTree>
    <p:extLst>
      <p:ext uri="{BB962C8B-B14F-4D97-AF65-F5344CB8AC3E}">
        <p14:creationId xmlns:p14="http://schemas.microsoft.com/office/powerpoint/2010/main" val="133945782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Due to this high level of access, management interfaces and management applications must be secured against unauthorized access. They should not be connected to public network connections (the Internet) and DMZ connections. Where possible, access to management interfaces and applications should be restricted within an organization so employees without the proper access rights and privileges cannot even connect to those interfaces and applications.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85</a:t>
            </a:fld>
            <a:endParaRPr lang="en-US" altLang="en-US" dirty="0"/>
          </a:p>
        </p:txBody>
      </p:sp>
    </p:spTree>
    <p:extLst>
      <p:ext uri="{BB962C8B-B14F-4D97-AF65-F5344CB8AC3E}">
        <p14:creationId xmlns:p14="http://schemas.microsoft.com/office/powerpoint/2010/main" val="343836181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example, if multiple departments are connected to the same physical switch, VLANs can be used to segment the traffic such that one department does not see the broadcast traffic from the other departments. </a:t>
            </a:r>
          </a:p>
          <a:p>
            <a:endParaRPr lang="en-US" dirty="0" smtClean="0"/>
          </a:p>
          <a:p>
            <a:r>
              <a:rPr lang="en-US" dirty="0" smtClean="0"/>
              <a:t>By controlling the members of a VLAN, administrators can logically separate network traffic throughout the organization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86</a:t>
            </a:fld>
            <a:endParaRPr lang="en-US" altLang="en-US" dirty="0"/>
          </a:p>
        </p:txBody>
      </p:sp>
    </p:spTree>
    <p:extLst>
      <p:ext uri="{BB962C8B-B14F-4D97-AF65-F5344CB8AC3E}">
        <p14:creationId xmlns:p14="http://schemas.microsoft.com/office/powerpoint/2010/main" val="132849368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Using a new packet format and much larger address space, IPv6 is designed to speed up packet processing by routers and supply 3.4×1038 possible addresses (IPv4 uses only 32 bits for addressing; IPv6 uses 128 bits). Additionally, IPv6 has security “built in” with mandatory support for network layer security. Although widely adopted under IPv4, IPsec support is mandatory in IPv6. </a:t>
            </a:r>
          </a:p>
          <a:p>
            <a:endParaRPr lang="en-US" dirty="0" smtClean="0"/>
          </a:p>
          <a:p>
            <a:r>
              <a:rPr lang="en-US" dirty="0" smtClean="0"/>
              <a:t>The issue now is one of conversion. IPv4 and IPv6 networks cannot talk directly to each other and must rely on some type of gateway. Many operating systems and devices currently support dual IP stacks and can run both IPv4 and IPv6. While adoption of IPv6 is proceeding, it is moving slowly and has yet to gain a significant foothold.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87</a:t>
            </a:fld>
            <a:endParaRPr lang="en-US" altLang="en-US" dirty="0"/>
          </a:p>
        </p:txBody>
      </p:sp>
    </p:spTree>
    <p:extLst>
      <p:ext uri="{BB962C8B-B14F-4D97-AF65-F5344CB8AC3E}">
        <p14:creationId xmlns:p14="http://schemas.microsoft.com/office/powerpoint/2010/main" val="265906095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most problems with applications tend to be buffer overflows in legitimate user input fields, patching the application is often the only way to secure it from attack.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88</a:t>
            </a:fld>
            <a:endParaRPr lang="en-US" altLang="en-US" dirty="0"/>
          </a:p>
        </p:txBody>
      </p:sp>
    </p:spTree>
    <p:extLst>
      <p:ext uri="{BB962C8B-B14F-4D97-AF65-F5344CB8AC3E}">
        <p14:creationId xmlns:p14="http://schemas.microsoft.com/office/powerpoint/2010/main" val="350067304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Developing an application baseline and using it anytime that application is deployed within the organization helps to ensure a consistent (and hopefully secure) configuration across the organization.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89</a:t>
            </a:fld>
            <a:endParaRPr lang="en-US" altLang="en-US" dirty="0"/>
          </a:p>
        </p:txBody>
      </p:sp>
    </p:spTree>
    <p:extLst>
      <p:ext uri="{BB962C8B-B14F-4D97-AF65-F5344CB8AC3E}">
        <p14:creationId xmlns:p14="http://schemas.microsoft.com/office/powerpoint/2010/main" val="2152500476"/>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patches are likely to come in three varieties: hotfixes, patches, and upgrades. As described for OSs earlier in the chapter, hotfixes are usually small sections of code designed to fix a specific problem. For example, a hotfix may address a buffer overflow in the login routine for an application. Patches are usually collections of fixes, tend to be much larger, and are usually released on a periodic basis or whenever enough problems have been addressed to warrant a patch release. Upgrades are another popular method of patching applications, and they tend to be presented with a more positive spin than patches. Even the term upgrade has a positive connotation—you are moving up to a better, more functional, and more secure application. For this reason, many vendors release “upgrades” that consist mainly of fixes rather than new or enhanced functionality.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90</a:t>
            </a:fld>
            <a:endParaRPr lang="en-US" altLang="en-US" dirty="0"/>
          </a:p>
        </p:txBody>
      </p:sp>
    </p:spTree>
    <p:extLst>
      <p:ext uri="{BB962C8B-B14F-4D97-AF65-F5344CB8AC3E}">
        <p14:creationId xmlns:p14="http://schemas.microsoft.com/office/powerpoint/2010/main" val="403717936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Patch management is a disciplined approach to the acquisition, testing, and implementation of OS and application patches and requires a fair amount of resources to implement properly. To implement patch management effectively, you must first have a good inventory of the software used in your environment, including all OSs and applications. Then you must set up a process to monitor for updates to those software packages. Many vendors provide the ability to update their products automatically or to automatically check for updates and inform the user when updates are available.</a:t>
            </a:r>
          </a:p>
          <a:p>
            <a:endParaRPr lang="en-US" dirty="0" smtClean="0"/>
          </a:p>
          <a:p>
            <a:r>
              <a:rPr lang="en-US" dirty="0" smtClean="0"/>
              <a:t>Keeping track of patch availability is merely the first step; in many environments, patches must be analyzed and tested. Does the patch apply to the software you are running? Does the patch address a vulnerability or critical issue that must be addressed immediately? What is the impact of applying that patch or group of patches? Will it break something else if you apply this patch? To address these issues, it is recommended that you use development or test platforms, where you can carefully analyze and test patches before placing them into a production environment. While patches are generally “good,” they are not always exhaustively tested; some have been known to “break” other products or functions within the product being patched; and some have introduced new vulnerabilities while attempting to address an existing vulnerability. The extent of analysis and testing varies widely from organization to organization. Testing and analysis will</a:t>
            </a:r>
          </a:p>
          <a:p>
            <a:r>
              <a:rPr lang="en-US" dirty="0" smtClean="0"/>
              <a:t>also vary depending on the application or OS and the extent of the patch.</a:t>
            </a:r>
          </a:p>
          <a:p>
            <a:endParaRPr lang="en-US" dirty="0" smtClean="0"/>
          </a:p>
          <a:p>
            <a:r>
              <a:rPr lang="en-US" dirty="0" smtClean="0"/>
              <a:t>Once a patch has been analyzed and tested, administrators have to determine when to apply the patch. As many patches require a restart of applications or services or even a reboot of the entire system, most operational environments apply patches only at specific times, to reduce downtime and possible impact and to ensure administrators are available if something goes wrong. Many organizations will also have a rollback plan that allows them to recover the systems back to a known good configuration prior to the patch, in case the patch has unexpected or undesirable effects. Some organizations require extensive coordination and approval of patches prior to implementation, and some institute “lockout” dates where no patching or system changes (with few exceptions) can be made, to ensure business operations are not disrupted. For example, an e-commerce site might have a lockout between the Thanksgiving and Christmas holidays to ensure the site is always available to holiday shoppers.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With any environment, but especially with larger environments, it can be a challenge to track the update status of every desktop and server in the organization. Documenting and maintaining patch status can be a challenge. However, with a disciplined approach, training, policies, and procedures, even the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largest environments can be managed. To assist in their patch-management efforts, many organizations use a patch-management product that automates many of the mundane and manpower-intensive tasks associated with patch management. or example, many patch management products provide the following:</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Ability to inventory applications and operating systems in use</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Notification of patches that apply to your environment</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Periodic or continual scanning of systems to validate patch status and identify missing patches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Ability to select which patches to apply and to which systems to apply them</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Ability to push patches to systems on an on-demand or scheduled basis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Ability to report patch success or failure</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Ability to report patch status on any or all systems in the environment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91</a:t>
            </a:fld>
            <a:endParaRPr lang="en-US" altLang="en-US" dirty="0"/>
          </a:p>
        </p:txBody>
      </p:sp>
    </p:spTree>
    <p:extLst>
      <p:ext uri="{BB962C8B-B14F-4D97-AF65-F5344CB8AC3E}">
        <p14:creationId xmlns:p14="http://schemas.microsoft.com/office/powerpoint/2010/main" val="2815353790"/>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provides a free patch-management product called Windows Server Update Services (WSUS), shown in Figure 14.18. Using the WSUS product, administrators can manage updates for any compatible Windows-based system in their organization. The WSUS product can be configured to download patches automatically from Microsoft based on a variety of factors (such as OS, product family, criticality, and so on). When updates are downloaded, the administrator can determine whether or not to push out the patches and when to apply them to the systems in their environment. The WSUS product can also help administrators track patch status on their systems, which is a useful and necessary feature.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92</a:t>
            </a:fld>
            <a:endParaRPr lang="en-US" altLang="en-US" dirty="0"/>
          </a:p>
        </p:txBody>
      </p:sp>
    </p:spTree>
    <p:extLst>
      <p:ext uri="{BB962C8B-B14F-4D97-AF65-F5344CB8AC3E}">
        <p14:creationId xmlns:p14="http://schemas.microsoft.com/office/powerpoint/2010/main" val="1626204696"/>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Sometimes called “default,” “gold,” or “standard” configurations, a software baseline contains all the approved software that should appear on a desktop or server within the organization. While software baselines can differ slightly due to disparate needs between groups of users, the more “standard” a software baseline becomes, the easier it will be for administrators to secure, patch, and maintain systems within the organization.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93</a:t>
            </a:fld>
            <a:endParaRPr lang="en-US" altLang="en-US" dirty="0"/>
          </a:p>
        </p:txBody>
      </p:sp>
    </p:spTree>
    <p:extLst>
      <p:ext uri="{BB962C8B-B14F-4D97-AF65-F5344CB8AC3E}">
        <p14:creationId xmlns:p14="http://schemas.microsoft.com/office/powerpoint/2010/main" val="4204674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operating system has security configurations that differ from other systems, and different versions of the same operating system may in fact have variations between them.</a:t>
            </a:r>
          </a:p>
          <a:p>
            <a:endParaRPr lang="en-US" dirty="0" smtClean="0"/>
          </a:p>
          <a:p>
            <a:r>
              <a:rPr lang="en-US" dirty="0" smtClean="0"/>
              <a:t>Host security is important and should always be addressed. Security, however, should not stop there, as host security is a complementary process to be combined with network security. If individual host computers have vulnerabilities embodied within them, then network security can provide another layer of protection that will, hopefully, stop any intruders who have gotten that far into the environment.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a:t>
            </a:fld>
            <a:endParaRPr lang="en-US" altLang="en-US" dirty="0"/>
          </a:p>
        </p:txBody>
      </p:sp>
    </p:spTree>
    <p:extLst>
      <p:ext uri="{BB962C8B-B14F-4D97-AF65-F5344CB8AC3E}">
        <p14:creationId xmlns:p14="http://schemas.microsoft.com/office/powerpoint/2010/main" val="278221633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94</a:t>
            </a:fld>
            <a:endParaRPr lang="en-US" altLang="en-US" dirty="0"/>
          </a:p>
        </p:txBody>
      </p:sp>
    </p:spTree>
    <p:extLst>
      <p:ext uri="{BB962C8B-B14F-4D97-AF65-F5344CB8AC3E}">
        <p14:creationId xmlns:p14="http://schemas.microsoft.com/office/powerpoint/2010/main" val="186023270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Network scanners are essentially the equivalent of a Swiss army knife for assessments. They do lots of tasks and are extremely useful to have around—they may not be as good as a tool dedicated to examining one specific type of service, but if you can only run a single tool to examine your network for vulnerabilities, you’ll want that tool to be a network vulnerability scanner. Figure 14.19 shows a screenshot of Nessus from Tenable Network Security, a very popular network vulnerability scanner.</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Bottom line: If you need to perform a broad sweep for vulnerabilities on one or more hosts across the network, a network vulnerability scanner is the right tool for the job.</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95</a:t>
            </a:fld>
            <a:endParaRPr lang="en-US" altLang="en-US" dirty="0"/>
          </a:p>
        </p:txBody>
      </p:sp>
    </p:spTree>
    <p:extLst>
      <p:ext uri="{BB962C8B-B14F-4D97-AF65-F5344CB8AC3E}">
        <p14:creationId xmlns:p14="http://schemas.microsoft.com/office/powerpoint/2010/main" val="322612432"/>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good example of a host scanner is the Microsoft Baseline Security Analyzer (MBSA), shown in Figure 14.20. MBSA is designed to examine the security state of a Windows host and offer guidance to address any vulnerabilities, misconfigurations, or missing patches. Although MBSA can be run against remote systems across</a:t>
            </a:r>
          </a:p>
          <a:p>
            <a:r>
              <a:rPr lang="en-US" dirty="0" smtClean="0"/>
              <a:t>the network, it is typically run on the host being examined and requires you to have access to that local host (at the Administrator level). The primary thing to remember about host scanners is that they are typically looking for vulnerabilities on the system they are running 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96</a:t>
            </a:fld>
            <a:endParaRPr lang="en-US" altLang="en-US" dirty="0"/>
          </a:p>
        </p:txBody>
      </p:sp>
    </p:spTree>
    <p:extLst>
      <p:ext uri="{BB962C8B-B14F-4D97-AF65-F5344CB8AC3E}">
        <p14:creationId xmlns:p14="http://schemas.microsoft.com/office/powerpoint/2010/main" val="425112062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97</a:t>
            </a:fld>
            <a:endParaRPr lang="en-US" altLang="en-US" dirty="0"/>
          </a:p>
        </p:txBody>
      </p:sp>
    </p:spTree>
    <p:extLst>
      <p:ext uri="{BB962C8B-B14F-4D97-AF65-F5344CB8AC3E}">
        <p14:creationId xmlns:p14="http://schemas.microsoft.com/office/powerpoint/2010/main" val="3743858646"/>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Microsoft group policies can provide many useful options including:</a:t>
            </a:r>
          </a:p>
          <a:p>
            <a:r>
              <a:rPr lang="en-US" dirty="0" smtClean="0"/>
              <a:t>■ </a:t>
            </a:r>
            <a:r>
              <a:rPr lang="en-US" b="1" dirty="0" smtClean="0"/>
              <a:t>Network location awareness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Systems are now “aware” of which network they are connected to and can apply different GPOs as needed. For example, a system can have a very restrictive GPO when connected to a public network and a less restrictive GPO when connected to an internal, trusted network.</a:t>
            </a:r>
          </a:p>
          <a:p>
            <a:r>
              <a:rPr lang="en-US" dirty="0" smtClean="0"/>
              <a:t>■ </a:t>
            </a:r>
            <a:r>
              <a:rPr lang="en-US" b="1" dirty="0" smtClean="0"/>
              <a:t>Ability to process without ICMP</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Older group policy processes would occasionally time out or fail completely if the targeted system did not respond to ICMP packets. Current implementations in Windows Vista and Windows 7 do not rely on ICMP during the GPO update process.</a:t>
            </a:r>
          </a:p>
          <a:p>
            <a:r>
              <a:rPr lang="en-US" dirty="0" smtClean="0"/>
              <a:t>■ </a:t>
            </a:r>
            <a:r>
              <a:rPr lang="en-US" b="1" dirty="0" smtClean="0"/>
              <a:t>VPN compatibility</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As a side benefit of network location awareness, mobile users who connect through VPNs can receive a GPO update in the background after connecting to the corporate network via VPN.</a:t>
            </a:r>
          </a:p>
          <a:p>
            <a:r>
              <a:rPr lang="en-US" dirty="0" smtClean="0"/>
              <a:t>■ </a:t>
            </a:r>
            <a:r>
              <a:rPr lang="en-US" b="1" dirty="0" smtClean="0"/>
              <a:t>Power management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Starting with Windows Vista, power management settings can be configured using GPOs.</a:t>
            </a:r>
          </a:p>
          <a:p>
            <a:r>
              <a:rPr lang="en-US" dirty="0" smtClean="0"/>
              <a:t>■ </a:t>
            </a:r>
            <a:r>
              <a:rPr lang="en-US" b="1" dirty="0" smtClean="0"/>
              <a:t>Device access blocking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Under Windows Vista and Windows 7, policy settings have been added that allow administrators to restrict user access to USB drives, CD-RW drives, DVD-RW drives, and other removable media.</a:t>
            </a:r>
          </a:p>
          <a:p>
            <a:r>
              <a:rPr lang="en-US" dirty="0" smtClean="0"/>
              <a:t>■ </a:t>
            </a:r>
            <a:r>
              <a:rPr lang="en-US" b="1" dirty="0" smtClean="0"/>
              <a:t>Location-based printing</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Users can be assigned to various printers based on their location. As mobile users move, their printer locations can be updated to the closest local printer.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98</a:t>
            </a:fld>
            <a:endParaRPr lang="en-US" altLang="en-US" dirty="0"/>
          </a:p>
        </p:txBody>
      </p:sp>
    </p:spTree>
    <p:extLst>
      <p:ext uri="{BB962C8B-B14F-4D97-AF65-F5344CB8AC3E}">
        <p14:creationId xmlns:p14="http://schemas.microsoft.com/office/powerpoint/2010/main" val="245746211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Creating GPOs is usually done through either the Group Policy Object Editor, shown in Figure 14.21, or the Group Policy Management Console (GPMC).</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99</a:t>
            </a:fld>
            <a:endParaRPr lang="en-US" altLang="en-US" dirty="0"/>
          </a:p>
        </p:txBody>
      </p:sp>
    </p:spTree>
    <p:extLst>
      <p:ext uri="{BB962C8B-B14F-4D97-AF65-F5344CB8AC3E}">
        <p14:creationId xmlns:p14="http://schemas.microsoft.com/office/powerpoint/2010/main" val="3158891841"/>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Security templates can be standalone files that are applied manually to each system, but they can also be part of a group policy, allowing common security settings to be applied to systems on a much wider scale.</a:t>
            </a:r>
          </a:p>
          <a:p>
            <a:endParaRPr lang="en-US" dirty="0" smtClean="0"/>
          </a:p>
          <a:p>
            <a:r>
              <a:rPr lang="en-US" dirty="0" smtClean="0"/>
              <a:t>Security templates typically configure settings in the following areas:</a:t>
            </a:r>
          </a:p>
          <a:p>
            <a:r>
              <a:rPr lang="en-US" dirty="0" smtClean="0"/>
              <a:t>■ Account policies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for user accounts, such as password length, complexity requirements, account lockouts, and so on.</a:t>
            </a:r>
          </a:p>
          <a:p>
            <a:r>
              <a:rPr lang="en-US" dirty="0" smtClean="0"/>
              <a:t>■ Event log settings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that apply to the three main audit logs within Windows (Application, System, and Security), such as log file size, retention of older entries, and so on.</a:t>
            </a:r>
          </a:p>
          <a:p>
            <a:r>
              <a:rPr lang="en-US" dirty="0" smtClean="0"/>
              <a:t>■ File permissions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that apply to files and folders, such as permission inheritance, locking permissions, and so on.</a:t>
            </a:r>
          </a:p>
          <a:p>
            <a:r>
              <a:rPr lang="en-US" dirty="0" smtClean="0"/>
              <a:t>■ Registry permissions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that control who can access the Registry and how it can be accessed.</a:t>
            </a:r>
          </a:p>
          <a:p>
            <a:r>
              <a:rPr lang="en-US" dirty="0" smtClean="0"/>
              <a:t>■ Restricted groups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that control who should be allowed to join or be part of certain groups. If the user is not already a member of a group as defined in the policy, you will not be able to add that user to the corresponding group on the local system.</a:t>
            </a:r>
          </a:p>
          <a:p>
            <a:r>
              <a:rPr lang="en-US" dirty="0" smtClean="0"/>
              <a:t>■ System services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for services that run on the system, such as startup mode, whether or not users can stop/start the service, and so on.</a:t>
            </a:r>
          </a:p>
          <a:p>
            <a:r>
              <a:rPr lang="en-US" dirty="0" smtClean="0"/>
              <a:t>■ User rights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Settings that control what a user can and cannot do on the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100</a:t>
            </a:fld>
            <a:endParaRPr lang="en-US" altLang="en-US" dirty="0"/>
          </a:p>
        </p:txBody>
      </p:sp>
    </p:spTree>
    <p:extLst>
      <p:ext uri="{BB962C8B-B14F-4D97-AF65-F5344CB8AC3E}">
        <p14:creationId xmlns:p14="http://schemas.microsoft.com/office/powerpoint/2010/main" val="191652865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You can create and/or modify security templates on your local system through the Microsoft Management Console (if you have the Security Templates snap-in installed). Microsoft includes a series of predefined security templates (usually stored in \WINDOWS\security\templates) that will appear under Security Templates in your MMC window. These templates range from minimal to maximal security and can all be applied as-is or modified as needed. You can also create a completely new security template and then customize each of the settings to your specifications.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r>
              <a:rPr lang="en-US" dirty="0" smtClean="0"/>
              <a:t>Figure 14.22 shows the MMC with the Security Templates snap-in enabled.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101</a:t>
            </a:fld>
            <a:endParaRPr lang="en-US" altLang="en-US" dirty="0"/>
          </a:p>
        </p:txBody>
      </p:sp>
    </p:spTree>
    <p:extLst>
      <p:ext uri="{BB962C8B-B14F-4D97-AF65-F5344CB8AC3E}">
        <p14:creationId xmlns:p14="http://schemas.microsoft.com/office/powerpoint/2010/main" val="12105548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Alternative environments are those that are not traditional computer systems in a common IT environment. This is not to say that these environments are rare; in fact, there are millions of systems, composed of hundreds of millions of devices, all across society.</a:t>
            </a:r>
          </a:p>
          <a:p>
            <a:endParaRPr lang="en-US" dirty="0" smtClean="0"/>
          </a:p>
          <a:p>
            <a:r>
              <a:rPr lang="en-US" dirty="0" smtClean="0"/>
              <a:t>Computers exist in many systems where they perform critical functions specifically tied to a particular system. These alternative systems are frequently static in nature; that is, their software is unchanging over the course of its function. Updates and revisions are few and far between. While this may seem to be counter to current security practices, it isn’t: because these alternative systems are constrained to a limited, defined set of functionality, the risk from vulnerabilities is limited. Examples of these alternative environments include embedded systems, SCADA</a:t>
            </a:r>
            <a:r>
              <a:rPr lang="en-US" baseline="0" dirty="0" smtClean="0"/>
              <a:t> </a:t>
            </a:r>
            <a:r>
              <a:rPr lang="en-US" dirty="0" smtClean="0"/>
              <a:t>systems, mobile devices, mainframes, game consoles, and in-vehicle computers.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102</a:t>
            </a:fld>
            <a:endParaRPr lang="en-US" altLang="en-US" dirty="0"/>
          </a:p>
        </p:txBody>
      </p:sp>
    </p:spTree>
    <p:extLst>
      <p:ext uri="{BB962C8B-B14F-4D97-AF65-F5344CB8AC3E}">
        <p14:creationId xmlns:p14="http://schemas.microsoft.com/office/powerpoint/2010/main" val="794089453"/>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SCADA systems control manufacturing plants, traffic lights, refineries, energy networks, water plants, building automation and environmental controls, and a host of other systems. SCADA is also known by names such as distributed control systems (DCS) and industrial control systems (ICS), the variations depending on the industry and the configuration. Where computers control a physical process directly, a SCADA system likely is involved.</a:t>
            </a:r>
          </a:p>
          <a:p>
            <a:endParaRPr lang="en-US" dirty="0" smtClean="0"/>
          </a:p>
          <a:p>
            <a:r>
              <a:rPr lang="en-US" dirty="0" smtClean="0"/>
              <a:t>Most SCADA systems involve multiple components networked together to achieve a set of functional objectives. These systems frequently include a human machine interface (HMI), where an operator can exert a form of directive control over the operation of the system under control. SCADA systems historically have been isolated from other systems, but the isolation is decreasing as these systems are being connected across traditional networks to improve business functionality. Many older SCADA systems were air gapped from the corporate network; that is, they shared no direct network connections. This meant that data flows in and out were handled manually and took time to accomplish. Modern systems wished to remove this constraint and added direct network connections between the SCADA networks and the enterprise IT network. These connections increase the attack surface and the risk to the system, and the more they resemble an IT networked system, the greater the need for security functions.</a:t>
            </a:r>
          </a:p>
          <a:p>
            <a:endParaRPr lang="en-US" dirty="0" smtClean="0"/>
          </a:p>
          <a:p>
            <a:r>
              <a:rPr lang="en-US" dirty="0" smtClean="0"/>
              <a:t>SCADA systems have been drawn into the security spotlight with the Stuxnet attack on Iranian nuclear facilities, initially reported in 2010. Stuxnet is malware</a:t>
            </a:r>
            <a:r>
              <a:rPr lang="en-US" baseline="0" dirty="0" smtClean="0"/>
              <a:t> </a:t>
            </a:r>
            <a:r>
              <a:rPr lang="en-US" dirty="0" smtClean="0"/>
              <a:t>designed to specifically attack a specific SCADA system and cause failures resulting in plant equipment damage. This attack was complex and well designed, crippling nuclear fuel processing in Iran for a significant period of time. This attack raised awareness of the risks associated with SCADA systems, whether connected to the Internet or not (Stuxnet crossed an air gap to hit its target).</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103</a:t>
            </a:fld>
            <a:endParaRPr lang="en-US" altLang="en-US" dirty="0"/>
          </a:p>
        </p:txBody>
      </p:sp>
    </p:spTree>
    <p:extLst>
      <p:ext uri="{BB962C8B-B14F-4D97-AF65-F5344CB8AC3E}">
        <p14:creationId xmlns:p14="http://schemas.microsoft.com/office/powerpoint/2010/main" val="25787977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8448"/>
            <a:ext cx="7772400" cy="1470025"/>
          </a:xfrm>
          <a:prstGeom prst="rect">
            <a:avLst/>
          </a:prstGeom>
        </p:spPr>
        <p:txBody>
          <a:bodyPr/>
          <a:lstStyle>
            <a:lvl1pPr algn="ctr" defTabSz="914400" rtl="0" eaLnBrk="1" latinLnBrk="0" hangingPunct="1">
              <a:spcBef>
                <a:spcPct val="0"/>
              </a:spcBef>
              <a:buNone/>
              <a:defRPr lang="en-US" sz="4900" kern="1200" dirty="0">
                <a:solidFill>
                  <a:schemeClr val="tx1"/>
                </a:solidFill>
                <a:effectLst>
                  <a:outerShdw dist="38100" dir="2700000" algn="tl" rotWithShape="0">
                    <a:srgbClr val="808080"/>
                  </a:outerShdw>
                </a:effectLst>
                <a:latin typeface="+mj-lt"/>
                <a:ea typeface="ヒラギノ角ゴ Pro W3" pitchFamily="-112" charset="-128"/>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641848"/>
            <a:ext cx="6400800" cy="612648"/>
          </a:xfrm>
          <a:prstGeom prst="rect">
            <a:avLst/>
          </a:prstGeom>
        </p:spPr>
        <p:txBody>
          <a:bodyPr/>
          <a:lstStyle>
            <a:lvl1pPr marL="0" indent="0" algn="ctr" defTabSz="914400" rtl="0" eaLnBrk="1" latinLnBrk="0" hangingPunct="1">
              <a:lnSpc>
                <a:spcPct val="90000"/>
              </a:lnSpc>
              <a:spcBef>
                <a:spcPct val="20000"/>
              </a:spcBef>
              <a:buFont typeface="Arial" panose="020B0604020202020204" pitchFamily="34" charset="0"/>
              <a:buNone/>
              <a:defRPr lang="en-US" sz="3600" kern="1200" dirty="0">
                <a:solidFill>
                  <a:schemeClr val="tx1">
                    <a:tint val="75000"/>
                  </a:schemeClr>
                </a:solidFill>
                <a:latin typeface="+mn-lt"/>
                <a:ea typeface="ヒラギノ角ゴ Pro W3" pitchFamily="-112" charset="-128"/>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6424"/>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one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28644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5927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70" r:id="rId5"/>
    <p:sldLayoutId id="2147483671" r:id="rId6"/>
    <p:sldLayoutId id="2147483669" r:id="rId7"/>
    <p:sldLayoutId id="214748366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8.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9.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70.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71.xml"/><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2" Type="http://schemas.openxmlformats.org/officeDocument/2006/relationships/notesSlide" Target="../notesSlides/notesSlide172.xml"/><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2" Type="http://schemas.openxmlformats.org/officeDocument/2006/relationships/notesSlide" Target="../notesSlides/notesSlide17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74.xml"/><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2" Type="http://schemas.openxmlformats.org/officeDocument/2006/relationships/notesSlide" Target="../notesSlides/notesSlide175.xml"/><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notesSlide" Target="../notesSlides/notesSlide176.xml"/><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184.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2.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79.xml"/><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81.xml"/><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2" Type="http://schemas.openxmlformats.org/officeDocument/2006/relationships/notesSlide" Target="../notesSlides/notesSlide182.xml"/><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8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2" Type="http://schemas.openxmlformats.org/officeDocument/2006/relationships/notesSlide" Target="../notesSlides/notesSlide184.xml"/><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85.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86.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87.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2" Type="http://schemas.openxmlformats.org/officeDocument/2006/relationships/notesSlide" Target="../notesSlides/notesSlide188.xml"/><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2" Type="http://schemas.openxmlformats.org/officeDocument/2006/relationships/notesSlide" Target="../notesSlides/notesSlide189.xml"/><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2" Type="http://schemas.openxmlformats.org/officeDocument/2006/relationships/notesSlide" Target="../notesSlides/notesSlide190.xml"/><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91.xml"/><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92.xml"/><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notesSlide" Target="../notesSlides/notesSlide19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notesSlide" Target="../notesSlides/notesSlide194.xml"/><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95.xml"/><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96.xml"/><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97.xml"/><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98.xml"/><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99.xml"/><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200.xml"/><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201.xml"/><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202.xml"/><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20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204.xml"/><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205.xml"/><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206.xml"/><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207.xml"/><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208.xml"/><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209.xml"/><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210.xml"/><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2" Type="http://schemas.openxmlformats.org/officeDocument/2006/relationships/notesSlide" Target="../notesSlides/notesSlide2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Module 8 System Hardening Baselining, Types of Attacks and Malicious Software Part 1</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33740448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Security</a:t>
            </a:r>
            <a:endParaRPr lang="en-US" dirty="0"/>
          </a:p>
        </p:txBody>
      </p:sp>
      <p:sp>
        <p:nvSpPr>
          <p:cNvPr id="3" name="Content Placeholder 2"/>
          <p:cNvSpPr>
            <a:spLocks noGrp="1"/>
          </p:cNvSpPr>
          <p:nvPr>
            <p:ph idx="1"/>
          </p:nvPr>
        </p:nvSpPr>
        <p:spPr/>
        <p:txBody>
          <a:bodyPr/>
          <a:lstStyle/>
          <a:p>
            <a:r>
              <a:rPr lang="en-US" dirty="0"/>
              <a:t>The operating system itself is the foundation of system </a:t>
            </a:r>
            <a:r>
              <a:rPr lang="en-US" dirty="0" smtClean="0"/>
              <a:t>security.</a:t>
            </a:r>
          </a:p>
          <a:p>
            <a:pPr lvl="1"/>
            <a:r>
              <a:rPr lang="en-US" dirty="0" smtClean="0"/>
              <a:t>The </a:t>
            </a:r>
            <a:r>
              <a:rPr lang="en-US" dirty="0"/>
              <a:t>operating system does this through the use of a security kernel</a:t>
            </a:r>
            <a:r>
              <a:rPr lang="en-US" dirty="0" smtClean="0"/>
              <a:t>.</a:t>
            </a:r>
          </a:p>
          <a:p>
            <a:pPr lvl="1"/>
            <a:r>
              <a:rPr lang="en-US" dirty="0" smtClean="0"/>
              <a:t>The </a:t>
            </a:r>
            <a:r>
              <a:rPr lang="en-US" b="1" dirty="0" smtClean="0"/>
              <a:t>security kernel</a:t>
            </a:r>
            <a:r>
              <a:rPr lang="en-US" dirty="0" smtClean="0"/>
              <a:t> </a:t>
            </a:r>
            <a:r>
              <a:rPr lang="en-US" dirty="0"/>
              <a:t>is also called a </a:t>
            </a:r>
            <a:r>
              <a:rPr lang="en-US" b="1" dirty="0"/>
              <a:t>reference monitor</a:t>
            </a:r>
            <a:r>
              <a:rPr lang="en-US" dirty="0"/>
              <a:t> and is the component of the operating system that enforces the security policies of the operating system</a:t>
            </a:r>
            <a:r>
              <a:rPr lang="en-US" dirty="0" smtClean="0"/>
              <a:t>.</a:t>
            </a:r>
          </a:p>
          <a:p>
            <a:pPr lvl="1"/>
            <a:r>
              <a:rPr lang="en-US" dirty="0" smtClean="0"/>
              <a:t>The core </a:t>
            </a:r>
            <a:r>
              <a:rPr lang="en-US" dirty="0"/>
              <a:t>of the OS is constructed so that all operations must pass through </a:t>
            </a:r>
            <a:r>
              <a:rPr lang="en-US" dirty="0" smtClean="0"/>
              <a:t>and be </a:t>
            </a:r>
            <a:r>
              <a:rPr lang="en-US" dirty="0"/>
              <a:t>moderated by the security kernel, placing </a:t>
            </a:r>
            <a:r>
              <a:rPr lang="en-US" dirty="0" smtClean="0"/>
              <a:t>the security kernel in </a:t>
            </a:r>
            <a:r>
              <a:rPr lang="en-US" dirty="0"/>
              <a:t>complete control </a:t>
            </a:r>
            <a:r>
              <a:rPr lang="en-US" dirty="0" smtClean="0"/>
              <a:t>over the </a:t>
            </a:r>
            <a:r>
              <a:rPr lang="en-US" dirty="0"/>
              <a:t>enforcement of rules</a:t>
            </a:r>
            <a:r>
              <a:rPr lang="en-US" dirty="0" smtClean="0"/>
              <a:t>.</a:t>
            </a:r>
            <a:endParaRPr lang="en-US" dirty="0"/>
          </a:p>
        </p:txBody>
      </p:sp>
    </p:spTree>
    <p:extLst>
      <p:ext uri="{BB962C8B-B14F-4D97-AF65-F5344CB8AC3E}">
        <p14:creationId xmlns:p14="http://schemas.microsoft.com/office/powerpoint/2010/main" val="414412715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Templates</a:t>
            </a:r>
          </a:p>
        </p:txBody>
      </p:sp>
      <p:sp>
        <p:nvSpPr>
          <p:cNvPr id="3" name="Content Placeholder 2"/>
          <p:cNvSpPr>
            <a:spLocks noGrp="1"/>
          </p:cNvSpPr>
          <p:nvPr>
            <p:ph idx="1"/>
          </p:nvPr>
        </p:nvSpPr>
        <p:spPr/>
        <p:txBody>
          <a:bodyPr/>
          <a:lstStyle/>
          <a:p>
            <a:r>
              <a:rPr lang="en-US" dirty="0"/>
              <a:t>A </a:t>
            </a:r>
            <a:r>
              <a:rPr lang="en-US" b="1" dirty="0"/>
              <a:t>security template </a:t>
            </a:r>
            <a:r>
              <a:rPr lang="en-US" dirty="0"/>
              <a:t>is </a:t>
            </a:r>
            <a:r>
              <a:rPr lang="en-US" dirty="0" smtClean="0"/>
              <a:t>a </a:t>
            </a:r>
            <a:r>
              <a:rPr lang="en-US" dirty="0"/>
              <a:t>collection of security settings that can </a:t>
            </a:r>
            <a:r>
              <a:rPr lang="en-US" dirty="0" smtClean="0"/>
              <a:t>be applied </a:t>
            </a:r>
            <a:r>
              <a:rPr lang="en-US" dirty="0"/>
              <a:t>to a system</a:t>
            </a:r>
            <a:r>
              <a:rPr lang="en-US" dirty="0" smtClean="0"/>
              <a:t>.</a:t>
            </a:r>
          </a:p>
          <a:p>
            <a:pPr lvl="1"/>
            <a:r>
              <a:rPr lang="en-US" dirty="0"/>
              <a:t>Within the Windows OSs, security templates can contain hundreds of settings that control or modify system settings such </a:t>
            </a:r>
            <a:r>
              <a:rPr lang="en-US" dirty="0" smtClean="0"/>
              <a:t>as password </a:t>
            </a:r>
            <a:r>
              <a:rPr lang="en-US" dirty="0"/>
              <a:t>length, auditing of user actions, or restrictions on network access</a:t>
            </a:r>
            <a:r>
              <a:rPr lang="en-US" dirty="0" smtClean="0"/>
              <a:t>.</a:t>
            </a:r>
          </a:p>
          <a:p>
            <a:pPr lvl="1"/>
            <a:r>
              <a:rPr lang="en-US" dirty="0" smtClean="0"/>
              <a:t>By </a:t>
            </a:r>
            <a:r>
              <a:rPr lang="en-US" dirty="0"/>
              <a:t>selecting the settings you want to modify, you can fine-tune the template to create a more (or less) secure </a:t>
            </a:r>
            <a:r>
              <a:rPr lang="en-US" dirty="0" smtClean="0"/>
              <a:t>system.</a:t>
            </a:r>
            <a:endParaRPr lang="en-US" dirty="0"/>
          </a:p>
        </p:txBody>
      </p:sp>
    </p:spTree>
    <p:extLst>
      <p:ext uri="{BB962C8B-B14F-4D97-AF65-F5344CB8AC3E}">
        <p14:creationId xmlns:p14="http://schemas.microsoft.com/office/powerpoint/2010/main" val="18178526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14.22 MMC with Security Templates snap-in</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5945" y="1828800"/>
            <a:ext cx="4752109" cy="3061855"/>
          </a:xfrm>
          <a:prstGeom prst="rect">
            <a:avLst/>
          </a:prstGeom>
        </p:spPr>
      </p:pic>
    </p:spTree>
    <p:extLst>
      <p:ext uri="{BB962C8B-B14F-4D97-AF65-F5344CB8AC3E}">
        <p14:creationId xmlns:p14="http://schemas.microsoft.com/office/powerpoint/2010/main" val="260454890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Alternative Environments</a:t>
            </a:r>
          </a:p>
        </p:txBody>
      </p:sp>
      <p:sp>
        <p:nvSpPr>
          <p:cNvPr id="3" name="Content Placeholder 2"/>
          <p:cNvSpPr>
            <a:spLocks noGrp="1"/>
          </p:cNvSpPr>
          <p:nvPr>
            <p:ph idx="1"/>
          </p:nvPr>
        </p:nvSpPr>
        <p:spPr/>
        <p:txBody>
          <a:bodyPr/>
          <a:lstStyle/>
          <a:p>
            <a:r>
              <a:rPr lang="en-US" i="1" dirty="0"/>
              <a:t>Alternative environments </a:t>
            </a:r>
            <a:r>
              <a:rPr lang="en-US" dirty="0"/>
              <a:t>are those that are not traditional computer </a:t>
            </a:r>
            <a:r>
              <a:rPr lang="en-US" dirty="0" smtClean="0"/>
              <a:t>systems in </a:t>
            </a:r>
            <a:r>
              <a:rPr lang="en-US" dirty="0"/>
              <a:t>a common IT environment</a:t>
            </a:r>
            <a:r>
              <a:rPr lang="en-US" dirty="0" smtClean="0"/>
              <a:t>.</a:t>
            </a:r>
          </a:p>
          <a:p>
            <a:pPr lvl="1"/>
            <a:r>
              <a:rPr lang="en-US" dirty="0" smtClean="0"/>
              <a:t>These systems </a:t>
            </a:r>
            <a:r>
              <a:rPr lang="en-US" dirty="0"/>
              <a:t>are frequently static in nature; that is, their software is unchanging over the course of its </a:t>
            </a:r>
            <a:r>
              <a:rPr lang="en-US" dirty="0" smtClean="0"/>
              <a:t>function.</a:t>
            </a:r>
          </a:p>
          <a:p>
            <a:pPr lvl="1"/>
            <a:r>
              <a:rPr lang="en-US" dirty="0" smtClean="0"/>
              <a:t>Updates </a:t>
            </a:r>
            <a:r>
              <a:rPr lang="en-US" dirty="0"/>
              <a:t>and revisions are few and far </a:t>
            </a:r>
            <a:r>
              <a:rPr lang="en-US" dirty="0" smtClean="0"/>
              <a:t>between.</a:t>
            </a:r>
          </a:p>
          <a:p>
            <a:pPr lvl="1"/>
            <a:r>
              <a:rPr lang="en-US" dirty="0" smtClean="0"/>
              <a:t>While this </a:t>
            </a:r>
            <a:r>
              <a:rPr lang="en-US" dirty="0"/>
              <a:t>may seem to be counter to current security practices, </a:t>
            </a:r>
            <a:r>
              <a:rPr lang="en-US" dirty="0" smtClean="0"/>
              <a:t>it is not</a:t>
            </a:r>
            <a:r>
              <a:rPr lang="en-US" dirty="0"/>
              <a:t>: because these alternative systems are constrained to a limited, defined set of functionality, the risk from vulnerabilities is limited</a:t>
            </a:r>
            <a:r>
              <a:rPr lang="en-US" dirty="0" smtClean="0"/>
              <a:t>.</a:t>
            </a:r>
            <a:endParaRPr lang="en-US" dirty="0"/>
          </a:p>
        </p:txBody>
      </p:sp>
    </p:spTree>
    <p:extLst>
      <p:ext uri="{BB962C8B-B14F-4D97-AF65-F5344CB8AC3E}">
        <p14:creationId xmlns:p14="http://schemas.microsoft.com/office/powerpoint/2010/main" val="138064280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SCADA</a:t>
            </a:r>
          </a:p>
        </p:txBody>
      </p:sp>
      <p:sp>
        <p:nvSpPr>
          <p:cNvPr id="3" name="Content Placeholder 2"/>
          <p:cNvSpPr>
            <a:spLocks noGrp="1"/>
          </p:cNvSpPr>
          <p:nvPr>
            <p:ph idx="1"/>
          </p:nvPr>
        </p:nvSpPr>
        <p:spPr/>
        <p:txBody>
          <a:bodyPr/>
          <a:lstStyle/>
          <a:p>
            <a:r>
              <a:rPr lang="en-US" dirty="0"/>
              <a:t>SCADA is an acronym for </a:t>
            </a:r>
            <a:r>
              <a:rPr lang="en-US" i="1" dirty="0"/>
              <a:t>supervisory control and data acquisition</a:t>
            </a:r>
            <a:r>
              <a:rPr lang="en-US" dirty="0"/>
              <a:t>, a </a:t>
            </a:r>
            <a:r>
              <a:rPr lang="en-US" dirty="0" smtClean="0"/>
              <a:t>system designed </a:t>
            </a:r>
            <a:r>
              <a:rPr lang="en-US" dirty="0"/>
              <a:t>to control </a:t>
            </a:r>
            <a:r>
              <a:rPr lang="en-US" dirty="0" smtClean="0"/>
              <a:t>automated </a:t>
            </a:r>
            <a:r>
              <a:rPr lang="en-US" dirty="0"/>
              <a:t>systems in cyber-physical environments</a:t>
            </a:r>
            <a:r>
              <a:rPr lang="en-US" dirty="0" smtClean="0"/>
              <a:t>.</a:t>
            </a:r>
          </a:p>
          <a:p>
            <a:r>
              <a:rPr lang="en-US" dirty="0" smtClean="0"/>
              <a:t>Modern systems </a:t>
            </a:r>
            <a:r>
              <a:rPr lang="en-US" dirty="0"/>
              <a:t>added direct network connections between the SCADA networks and the enterprise IT </a:t>
            </a:r>
            <a:r>
              <a:rPr lang="en-US" dirty="0" smtClean="0"/>
              <a:t>network.</a:t>
            </a:r>
          </a:p>
          <a:p>
            <a:pPr lvl="1"/>
            <a:r>
              <a:rPr lang="en-US" dirty="0" smtClean="0"/>
              <a:t>These </a:t>
            </a:r>
            <a:r>
              <a:rPr lang="en-US" dirty="0"/>
              <a:t>connections increase the attack surface and the risk to the </a:t>
            </a:r>
            <a:r>
              <a:rPr lang="en-US" dirty="0" smtClean="0"/>
              <a:t>system.</a:t>
            </a:r>
          </a:p>
          <a:p>
            <a:pPr lvl="1"/>
            <a:r>
              <a:rPr lang="en-US" dirty="0" smtClean="0"/>
              <a:t>The </a:t>
            </a:r>
            <a:r>
              <a:rPr lang="en-US" dirty="0"/>
              <a:t>more they resemble an IT networked system, the greater the need for security functions.</a:t>
            </a:r>
          </a:p>
        </p:txBody>
      </p:sp>
    </p:spTree>
    <p:extLst>
      <p:ext uri="{BB962C8B-B14F-4D97-AF65-F5344CB8AC3E}">
        <p14:creationId xmlns:p14="http://schemas.microsoft.com/office/powerpoint/2010/main" val="199832661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Embedded Systems</a:t>
            </a:r>
          </a:p>
        </p:txBody>
      </p:sp>
      <p:sp>
        <p:nvSpPr>
          <p:cNvPr id="3" name="Content Placeholder 2"/>
          <p:cNvSpPr>
            <a:spLocks noGrp="1"/>
          </p:cNvSpPr>
          <p:nvPr>
            <p:ph idx="1"/>
          </p:nvPr>
        </p:nvSpPr>
        <p:spPr/>
        <p:txBody>
          <a:bodyPr/>
          <a:lstStyle/>
          <a:p>
            <a:r>
              <a:rPr lang="en-US" i="1" dirty="0"/>
              <a:t>Embedded</a:t>
            </a:r>
            <a:r>
              <a:rPr lang="en-US" dirty="0"/>
              <a:t> </a:t>
            </a:r>
            <a:r>
              <a:rPr lang="en-US" i="1" dirty="0"/>
              <a:t>system</a:t>
            </a:r>
            <a:r>
              <a:rPr lang="en-US" dirty="0"/>
              <a:t> is the name given to a computer that is included as </a:t>
            </a:r>
            <a:r>
              <a:rPr lang="en-US" dirty="0" smtClean="0"/>
              <a:t>an integral </a:t>
            </a:r>
            <a:r>
              <a:rPr lang="en-US" dirty="0"/>
              <a:t>part of a larger system</a:t>
            </a:r>
            <a:r>
              <a:rPr lang="en-US" dirty="0" smtClean="0"/>
              <a:t>.</a:t>
            </a:r>
          </a:p>
          <a:p>
            <a:pPr lvl="1"/>
            <a:r>
              <a:rPr lang="en-US" dirty="0" smtClean="0"/>
              <a:t>The </a:t>
            </a:r>
            <a:r>
              <a:rPr lang="en-US" dirty="0"/>
              <a:t>vast majority of </a:t>
            </a:r>
            <a:r>
              <a:rPr lang="en-US" dirty="0" smtClean="0"/>
              <a:t>security exploits </a:t>
            </a:r>
            <a:r>
              <a:rPr lang="en-US" dirty="0"/>
              <a:t>involve getting a device or system to do something it is capable </a:t>
            </a:r>
            <a:r>
              <a:rPr lang="en-US" dirty="0" smtClean="0"/>
              <a:t>of doing</a:t>
            </a:r>
            <a:r>
              <a:rPr lang="en-US" dirty="0"/>
              <a:t>, and technically designed to do, even if the </a:t>
            </a:r>
            <a:r>
              <a:rPr lang="en-US" dirty="0" smtClean="0"/>
              <a:t>resulting functionality was </a:t>
            </a:r>
            <a:r>
              <a:rPr lang="en-US" dirty="0"/>
              <a:t>never an intended use of the device or system</a:t>
            </a:r>
            <a:r>
              <a:rPr lang="en-US" dirty="0" smtClean="0"/>
              <a:t>.</a:t>
            </a:r>
          </a:p>
          <a:p>
            <a:pPr lvl="1"/>
            <a:r>
              <a:rPr lang="en-US" dirty="0" smtClean="0">
                <a:ea typeface="ヒラギノ角ゴ Pro W3" pitchFamily="-111" charset="-128"/>
                <a:cs typeface="ヒラギノ角ゴ Pro W3" pitchFamily="-111" charset="-128"/>
              </a:rPr>
              <a:t>As </a:t>
            </a:r>
            <a:r>
              <a:rPr lang="en-US" dirty="0">
                <a:ea typeface="ヒラギノ角ゴ Pro W3" pitchFamily="-111" charset="-128"/>
                <a:cs typeface="ヒラギノ角ゴ Pro W3" pitchFamily="-111" charset="-128"/>
              </a:rPr>
              <a:t>capabilities have increased, and these devices have become networked together, the risks have increased significantly</a:t>
            </a:r>
            <a:r>
              <a:rPr lang="en-US" dirty="0" smtClean="0">
                <a:ea typeface="ヒラギノ角ゴ Pro W3" pitchFamily="-111" charset="-128"/>
                <a:cs typeface="ヒラギノ角ゴ Pro W3" pitchFamily="-111" charset="-128"/>
              </a:rPr>
              <a:t>.</a:t>
            </a:r>
            <a:endParaRPr lang="en-US" dirty="0"/>
          </a:p>
        </p:txBody>
      </p:sp>
    </p:spTree>
    <p:extLst>
      <p:ext uri="{BB962C8B-B14F-4D97-AF65-F5344CB8AC3E}">
        <p14:creationId xmlns:p14="http://schemas.microsoft.com/office/powerpoint/2010/main" val="412129441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and Mobile Devices</a:t>
            </a:r>
          </a:p>
        </p:txBody>
      </p:sp>
      <p:sp>
        <p:nvSpPr>
          <p:cNvPr id="3" name="Content Placeholder 2"/>
          <p:cNvSpPr>
            <a:spLocks noGrp="1"/>
          </p:cNvSpPr>
          <p:nvPr>
            <p:ph idx="1"/>
          </p:nvPr>
        </p:nvSpPr>
        <p:spPr/>
        <p:txBody>
          <a:bodyPr/>
          <a:lstStyle/>
          <a:p>
            <a:r>
              <a:rPr lang="en-US" dirty="0"/>
              <a:t>Mobile devices have regular software updates to the OS, and users add applications, making most mobile devices a complete security </a:t>
            </a:r>
            <a:r>
              <a:rPr lang="en-US" dirty="0" smtClean="0"/>
              <a:t>challenge.</a:t>
            </a:r>
          </a:p>
          <a:p>
            <a:r>
              <a:rPr lang="en-US" dirty="0"/>
              <a:t>Mobile devices frequently come with Bluetooth connectivity </a:t>
            </a:r>
            <a:r>
              <a:rPr lang="en-US" dirty="0" smtClean="0"/>
              <a:t>mechanisms.</a:t>
            </a:r>
          </a:p>
          <a:p>
            <a:pPr lvl="1"/>
            <a:r>
              <a:rPr lang="en-US" dirty="0" smtClean="0"/>
              <a:t>Protection </a:t>
            </a:r>
            <a:r>
              <a:rPr lang="en-US" dirty="0"/>
              <a:t>of the devices from </a:t>
            </a:r>
            <a:r>
              <a:rPr lang="en-US" dirty="0" smtClean="0"/>
              <a:t>attacks such </a:t>
            </a:r>
            <a:r>
              <a:rPr lang="en-US" dirty="0"/>
              <a:t>as bluejacking and </a:t>
            </a:r>
            <a:r>
              <a:rPr lang="en-US" dirty="0" smtClean="0"/>
              <a:t>bluesnarfing </a:t>
            </a:r>
            <a:r>
              <a:rPr lang="en-US" dirty="0"/>
              <a:t>is an important </a:t>
            </a:r>
            <a:r>
              <a:rPr lang="en-US" dirty="0" smtClean="0"/>
              <a:t>mitigation.</a:t>
            </a:r>
          </a:p>
          <a:p>
            <a:pPr lvl="1"/>
            <a:r>
              <a:rPr lang="en-US" dirty="0"/>
              <a:t>To protect against unauthorized connections, a Bluetooth device should always have discoverable mode turned off unless the user is deliberately pairing the device</a:t>
            </a:r>
            <a:r>
              <a:rPr lang="en-US" dirty="0" smtClean="0"/>
              <a:t>.</a:t>
            </a:r>
            <a:endParaRPr lang="en-US" dirty="0"/>
          </a:p>
        </p:txBody>
      </p:sp>
    </p:spTree>
    <p:extLst>
      <p:ext uri="{BB962C8B-B14F-4D97-AF65-F5344CB8AC3E}">
        <p14:creationId xmlns:p14="http://schemas.microsoft.com/office/powerpoint/2010/main" val="202755292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and Mobile </a:t>
            </a:r>
            <a:r>
              <a:rPr lang="en-US" dirty="0" smtClean="0"/>
              <a:t>Devices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i="1" dirty="0" smtClean="0"/>
              <a:t>Android</a:t>
            </a:r>
            <a:r>
              <a:rPr lang="en-US" dirty="0" smtClean="0"/>
              <a:t> </a:t>
            </a:r>
            <a:r>
              <a:rPr lang="en-US" dirty="0"/>
              <a:t>is a generic name associated with the mobile OS that is based on </a:t>
            </a:r>
            <a:r>
              <a:rPr lang="en-US" dirty="0" smtClean="0"/>
              <a:t>Linux.</a:t>
            </a:r>
          </a:p>
          <a:p>
            <a:pPr lvl="1"/>
            <a:r>
              <a:rPr lang="en-US" dirty="0"/>
              <a:t>Android has had numerous security issues over the years, ranging from vulnerabilities that allow attackers access to the OS, to malware-infected applications</a:t>
            </a:r>
            <a:r>
              <a:rPr lang="en-US" dirty="0" smtClean="0"/>
              <a:t>.</a:t>
            </a:r>
          </a:p>
          <a:p>
            <a:pPr lvl="1"/>
            <a:r>
              <a:rPr lang="en-US" dirty="0"/>
              <a:t>The issue of malware-infected applications is much tougher to resolve, as the ability to create content and add it to the app store (Google Play) is considerably less regulated than in the Apple and Microsoft ecosystems</a:t>
            </a:r>
            <a:r>
              <a:rPr lang="en-US" dirty="0" smtClean="0"/>
              <a:t>.</a:t>
            </a:r>
            <a:endParaRPr lang="en-US" dirty="0"/>
          </a:p>
        </p:txBody>
      </p:sp>
    </p:spTree>
    <p:extLst>
      <p:ext uri="{BB962C8B-B14F-4D97-AF65-F5344CB8AC3E}">
        <p14:creationId xmlns:p14="http://schemas.microsoft.com/office/powerpoint/2010/main" val="368604021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and Mobile </a:t>
            </a:r>
            <a:r>
              <a:rPr lang="en-US" dirty="0" smtClean="0"/>
              <a:t>Devices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i="1" dirty="0" smtClean="0"/>
              <a:t>iOS </a:t>
            </a:r>
            <a:r>
              <a:rPr lang="en-US" dirty="0"/>
              <a:t>is the name of Apple’s proprietary operating system for its mobile </a:t>
            </a:r>
            <a:r>
              <a:rPr lang="en-US" dirty="0" smtClean="0"/>
              <a:t>platforms.</a:t>
            </a:r>
          </a:p>
          <a:p>
            <a:pPr lvl="1"/>
            <a:r>
              <a:rPr lang="en-US" dirty="0" smtClean="0"/>
              <a:t>Because </a:t>
            </a:r>
            <a:r>
              <a:rPr lang="en-US" dirty="0"/>
              <a:t>Apple does not license the software for use other than </a:t>
            </a:r>
            <a:r>
              <a:rPr lang="en-US" dirty="0" smtClean="0"/>
              <a:t>on its </a:t>
            </a:r>
            <a:r>
              <a:rPr lang="en-US" dirty="0"/>
              <a:t>own devices, Apple retains full and complete control over the OS </a:t>
            </a:r>
            <a:r>
              <a:rPr lang="en-US" dirty="0" smtClean="0"/>
              <a:t>and any </a:t>
            </a:r>
            <a:r>
              <a:rPr lang="en-US" dirty="0"/>
              <a:t>specific </a:t>
            </a:r>
            <a:r>
              <a:rPr lang="en-US" dirty="0" smtClean="0"/>
              <a:t>capabilities.</a:t>
            </a:r>
          </a:p>
          <a:p>
            <a:pPr lvl="1"/>
            <a:r>
              <a:rPr lang="en-US" dirty="0" smtClean="0"/>
              <a:t>Apple </a:t>
            </a:r>
            <a:r>
              <a:rPr lang="en-US" dirty="0"/>
              <a:t>has also exerted significant control over </a:t>
            </a:r>
            <a:r>
              <a:rPr lang="en-US" dirty="0" smtClean="0"/>
              <a:t>its application </a:t>
            </a:r>
            <a:r>
              <a:rPr lang="en-US" dirty="0"/>
              <a:t>store, which has dramatically limited the incidence of </a:t>
            </a:r>
            <a:r>
              <a:rPr lang="en-US" dirty="0" smtClean="0"/>
              <a:t>malware in </a:t>
            </a:r>
            <a:r>
              <a:rPr lang="en-US" dirty="0"/>
              <a:t>the Apple ecosystem</a:t>
            </a:r>
            <a:r>
              <a:rPr lang="en-US" dirty="0" smtClean="0"/>
              <a:t>.</a:t>
            </a:r>
            <a:endParaRPr lang="en-US" dirty="0"/>
          </a:p>
        </p:txBody>
      </p:sp>
    </p:spTree>
    <p:extLst>
      <p:ext uri="{BB962C8B-B14F-4D97-AF65-F5344CB8AC3E}">
        <p14:creationId xmlns:p14="http://schemas.microsoft.com/office/powerpoint/2010/main" val="62458504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Phones and Mobile </a:t>
            </a:r>
            <a:r>
              <a:rPr lang="en-US" dirty="0" smtClean="0"/>
              <a:t>Devices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a:t>
            </a:r>
            <a:r>
              <a:rPr lang="en-US" dirty="0"/>
              <a:t>common hack associated with iOS devices is the </a:t>
            </a:r>
            <a:r>
              <a:rPr lang="en-US" dirty="0" smtClean="0"/>
              <a:t>jailbreak.</a:t>
            </a:r>
          </a:p>
          <a:p>
            <a:pPr lvl="1"/>
            <a:r>
              <a:rPr lang="en-US" i="1" dirty="0" smtClean="0"/>
              <a:t>Jailbreaking</a:t>
            </a:r>
            <a:r>
              <a:rPr lang="en-US" dirty="0" smtClean="0"/>
              <a:t> </a:t>
            </a:r>
            <a:r>
              <a:rPr lang="en-US" dirty="0"/>
              <a:t>is a process by which the user escalates their privilege level, bypassing the operating system’s controls and limitations</a:t>
            </a:r>
            <a:r>
              <a:rPr lang="en-US" dirty="0" smtClean="0"/>
              <a:t>.</a:t>
            </a:r>
          </a:p>
          <a:p>
            <a:pPr lvl="1"/>
            <a:r>
              <a:rPr lang="en-US" dirty="0" smtClean="0"/>
              <a:t>There </a:t>
            </a:r>
            <a:r>
              <a:rPr lang="en-US" dirty="0"/>
              <a:t>are several schools of thought concerning the utility of jailbreaking, but the important issue from a security point of view is that running any device with enhanced privileges can result in errors that cause more damage, because normal security controls are typically bypassed</a:t>
            </a:r>
            <a:r>
              <a:rPr lang="en-US" dirty="0" smtClean="0"/>
              <a:t>.</a:t>
            </a:r>
            <a:endParaRPr lang="en-US" dirty="0"/>
          </a:p>
        </p:txBody>
      </p:sp>
    </p:spTree>
    <p:extLst>
      <p:ext uri="{BB962C8B-B14F-4D97-AF65-F5344CB8AC3E}">
        <p14:creationId xmlns:p14="http://schemas.microsoft.com/office/powerpoint/2010/main" val="13844783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Mainframe</a:t>
            </a:r>
          </a:p>
        </p:txBody>
      </p:sp>
      <p:sp>
        <p:nvSpPr>
          <p:cNvPr id="3" name="Content Placeholder 2"/>
          <p:cNvSpPr>
            <a:spLocks noGrp="1"/>
          </p:cNvSpPr>
          <p:nvPr>
            <p:ph idx="1"/>
          </p:nvPr>
        </p:nvSpPr>
        <p:spPr>
          <a:xfrm>
            <a:off x="457200" y="1981200"/>
            <a:ext cx="8321040" cy="4144963"/>
          </a:xfrm>
        </p:spPr>
        <p:txBody>
          <a:bodyPr/>
          <a:lstStyle/>
          <a:p>
            <a:r>
              <a:rPr lang="en-US" dirty="0"/>
              <a:t>The security associated with mainframe systems tends to be built into the operating system on specific-purpose mainframes</a:t>
            </a:r>
            <a:r>
              <a:rPr lang="en-US" dirty="0" smtClean="0"/>
              <a:t>.</a:t>
            </a:r>
            <a:endParaRPr lang="en-US" dirty="0"/>
          </a:p>
          <a:p>
            <a:r>
              <a:rPr lang="en-US" dirty="0" smtClean="0"/>
              <a:t>Mainframes </a:t>
            </a:r>
            <a:r>
              <a:rPr lang="en-US" dirty="0"/>
              <a:t>have become a cost-effective solution for many high-volume applications because many instances of virtual machines can run on the mainframe </a:t>
            </a:r>
            <a:r>
              <a:rPr lang="en-US" dirty="0" smtClean="0"/>
              <a:t>hardware.</a:t>
            </a:r>
          </a:p>
          <a:p>
            <a:pPr lvl="1"/>
            <a:r>
              <a:rPr lang="en-US" dirty="0" smtClean="0"/>
              <a:t>This </a:t>
            </a:r>
            <a:r>
              <a:rPr lang="en-US" dirty="0"/>
              <a:t>opens the door for many new </a:t>
            </a:r>
            <a:r>
              <a:rPr lang="en-US" dirty="0" smtClean="0"/>
              <a:t>security vulnerabilities</a:t>
            </a:r>
            <a:r>
              <a:rPr lang="en-US" dirty="0"/>
              <a:t>—</a:t>
            </a:r>
            <a:r>
              <a:rPr lang="en-US" dirty="0" smtClean="0"/>
              <a:t>not </a:t>
            </a:r>
            <a:r>
              <a:rPr lang="en-US" dirty="0"/>
              <a:t>on the mainframe hardware per se, but rather through vulnerabilities in the guest OS in the virtual environment</a:t>
            </a:r>
            <a:r>
              <a:rPr lang="en-US" dirty="0" smtClean="0"/>
              <a:t>.</a:t>
            </a:r>
            <a:endParaRPr lang="en-US" dirty="0"/>
          </a:p>
        </p:txBody>
      </p:sp>
    </p:spTree>
    <p:extLst>
      <p:ext uri="{BB962C8B-B14F-4D97-AF65-F5344CB8AC3E}">
        <p14:creationId xmlns:p14="http://schemas.microsoft.com/office/powerpoint/2010/main" val="30586393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Protection </a:t>
            </a:r>
            <a:r>
              <a:rPr lang="en-US" dirty="0"/>
              <a:t>rings were devised in the Multics operating system in the 1960s, to deal with security issues associated with timesharing </a:t>
            </a:r>
            <a:r>
              <a:rPr lang="en-US" dirty="0" smtClean="0"/>
              <a:t>operations.</a:t>
            </a:r>
          </a:p>
          <a:p>
            <a:pPr lvl="1"/>
            <a:r>
              <a:rPr lang="en-US" dirty="0" smtClean="0"/>
              <a:t>Protection </a:t>
            </a:r>
            <a:r>
              <a:rPr lang="en-US" dirty="0"/>
              <a:t>rings can be enforced by hardware, software, or a combination, and serve to act as a means of managing privilege in a hierarchical </a:t>
            </a:r>
            <a:r>
              <a:rPr lang="en-US" dirty="0" smtClean="0"/>
              <a:t>manner.</a:t>
            </a:r>
          </a:p>
          <a:p>
            <a:pPr lvl="1"/>
            <a:r>
              <a:rPr lang="en-US" dirty="0"/>
              <a:t>Use of rings separates elements such as applications from directly interfacing with the hardware without going through the OS and, specifically, the security kernel</a:t>
            </a:r>
            <a:r>
              <a:rPr lang="en-US" dirty="0" smtClean="0"/>
              <a:t>.</a:t>
            </a:r>
            <a:endParaRPr lang="en-US" dirty="0"/>
          </a:p>
        </p:txBody>
      </p:sp>
    </p:spTree>
    <p:extLst>
      <p:ext uri="{BB962C8B-B14F-4D97-AF65-F5344CB8AC3E}">
        <p14:creationId xmlns:p14="http://schemas.microsoft.com/office/powerpoint/2010/main" val="3107374806"/>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Game Consoles</a:t>
            </a:r>
          </a:p>
        </p:txBody>
      </p:sp>
      <p:sp>
        <p:nvSpPr>
          <p:cNvPr id="3" name="Content Placeholder 2"/>
          <p:cNvSpPr>
            <a:spLocks noGrp="1"/>
          </p:cNvSpPr>
          <p:nvPr>
            <p:ph idx="1"/>
          </p:nvPr>
        </p:nvSpPr>
        <p:spPr/>
        <p:txBody>
          <a:bodyPr/>
          <a:lstStyle/>
          <a:p>
            <a:r>
              <a:rPr lang="en-US" dirty="0"/>
              <a:t>Computer-based game consoles can be considered a type of embedded system designed for entertainment</a:t>
            </a:r>
            <a:r>
              <a:rPr lang="en-US" dirty="0" smtClean="0"/>
              <a:t>.</a:t>
            </a:r>
          </a:p>
          <a:p>
            <a:pPr lvl="1"/>
            <a:r>
              <a:rPr lang="en-US" dirty="0"/>
              <a:t>With the rise of multifunction entertainment consoles, the attack surface of a gaming console can be fairly large, but it is still constrained by the closed nature of the gaming ecosystem</a:t>
            </a:r>
            <a:r>
              <a:rPr lang="en-US" dirty="0" smtClean="0"/>
              <a:t>.</a:t>
            </a:r>
          </a:p>
          <a:p>
            <a:pPr lvl="1"/>
            <a:r>
              <a:rPr lang="en-US" dirty="0"/>
              <a:t>As game consoles become more general in purpose and include features such as web browsing, the risks increase to levels commensurate with any other general computing platform</a:t>
            </a:r>
            <a:r>
              <a:rPr lang="en-US" dirty="0" smtClean="0"/>
              <a:t>.</a:t>
            </a:r>
            <a:endParaRPr lang="en-US" dirty="0"/>
          </a:p>
        </p:txBody>
      </p:sp>
    </p:spTree>
    <p:extLst>
      <p:ext uri="{BB962C8B-B14F-4D97-AF65-F5344CB8AC3E}">
        <p14:creationId xmlns:p14="http://schemas.microsoft.com/office/powerpoint/2010/main" val="77544753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In-vehicle </a:t>
            </a:r>
            <a:r>
              <a:rPr lang="en-US" dirty="0"/>
              <a:t>Computing Systems</a:t>
            </a:r>
          </a:p>
        </p:txBody>
      </p:sp>
      <p:sp>
        <p:nvSpPr>
          <p:cNvPr id="3" name="Content Placeholder 2"/>
          <p:cNvSpPr>
            <a:spLocks noGrp="1"/>
          </p:cNvSpPr>
          <p:nvPr>
            <p:ph idx="1"/>
          </p:nvPr>
        </p:nvSpPr>
        <p:spPr/>
        <p:txBody>
          <a:bodyPr/>
          <a:lstStyle/>
          <a:p>
            <a:r>
              <a:rPr lang="en-US" dirty="0"/>
              <a:t>Motor vehicles have had embedded computers in them for years, regulating engine functions, environmental controls, and dashboard displays</a:t>
            </a:r>
            <a:r>
              <a:rPr lang="en-US" dirty="0" smtClean="0"/>
              <a:t>.</a:t>
            </a:r>
          </a:p>
          <a:p>
            <a:r>
              <a:rPr lang="en-US" dirty="0" smtClean="0"/>
              <a:t>As </a:t>
            </a:r>
            <a:r>
              <a:rPr lang="en-US" dirty="0"/>
              <a:t>the in-vehicle computing systems continue to integrate with mobile electronics, and with the coming vehicle-to-vehicle and vehicle-to-roadway communications, security risks will increase and become a pressing issue</a:t>
            </a:r>
            <a:r>
              <a:rPr lang="en-US" dirty="0" smtClean="0"/>
              <a:t>.</a:t>
            </a:r>
            <a:endParaRPr lang="en-US" dirty="0"/>
          </a:p>
        </p:txBody>
      </p:sp>
    </p:spTree>
    <p:extLst>
      <p:ext uri="{BB962C8B-B14F-4D97-AF65-F5344CB8AC3E}">
        <p14:creationId xmlns:p14="http://schemas.microsoft.com/office/powerpoint/2010/main" val="12892784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Alternative Environment Methods</a:t>
            </a:r>
          </a:p>
        </p:txBody>
      </p:sp>
      <p:sp>
        <p:nvSpPr>
          <p:cNvPr id="5" name="Content Placeholder 4"/>
          <p:cNvSpPr>
            <a:spLocks noGrp="1"/>
          </p:cNvSpPr>
          <p:nvPr>
            <p:ph idx="1"/>
          </p:nvPr>
        </p:nvSpPr>
        <p:spPr/>
        <p:txBody>
          <a:bodyPr/>
          <a:lstStyle/>
          <a:p>
            <a:r>
              <a:rPr lang="en-US" dirty="0"/>
              <a:t>Many of the alternative environments can be considered static </a:t>
            </a:r>
            <a:r>
              <a:rPr lang="en-US" dirty="0" smtClean="0"/>
              <a:t>systems.</a:t>
            </a:r>
          </a:p>
          <a:p>
            <a:pPr lvl="1"/>
            <a:r>
              <a:rPr lang="en-US" dirty="0" smtClean="0"/>
              <a:t>Static </a:t>
            </a:r>
            <a:r>
              <a:rPr lang="en-US" dirty="0"/>
              <a:t>systems are those that have a defined scope and purpose and do not regularly change in a dynamic </a:t>
            </a:r>
            <a:r>
              <a:rPr lang="en-US" dirty="0" smtClean="0"/>
              <a:t>manner.</a:t>
            </a:r>
          </a:p>
          <a:p>
            <a:pPr lvl="1"/>
            <a:r>
              <a:rPr lang="en-US" dirty="0"/>
              <a:t>Static systems tend to have closed ecosystems, with complete control over all functionality by a single vendor</a:t>
            </a:r>
            <a:r>
              <a:rPr lang="en-US" dirty="0" smtClean="0"/>
              <a:t>.</a:t>
            </a:r>
          </a:p>
          <a:p>
            <a:r>
              <a:rPr lang="en-US" dirty="0"/>
              <a:t>A wide range of security techniques can be employed in the management of alternative </a:t>
            </a:r>
            <a:r>
              <a:rPr lang="en-US" dirty="0" smtClean="0"/>
              <a:t>systems.</a:t>
            </a:r>
            <a:endParaRPr lang="en-US" dirty="0"/>
          </a:p>
        </p:txBody>
      </p:sp>
    </p:spTree>
    <p:extLst>
      <p:ext uri="{BB962C8B-B14F-4D97-AF65-F5344CB8AC3E}">
        <p14:creationId xmlns:p14="http://schemas.microsoft.com/office/powerpoint/2010/main" val="21218355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Segmentation</a:t>
            </a:r>
          </a:p>
        </p:txBody>
      </p:sp>
      <p:sp>
        <p:nvSpPr>
          <p:cNvPr id="3" name="Content Placeholder 2"/>
          <p:cNvSpPr>
            <a:spLocks noGrp="1"/>
          </p:cNvSpPr>
          <p:nvPr>
            <p:ph idx="1"/>
          </p:nvPr>
        </p:nvSpPr>
        <p:spPr/>
        <p:txBody>
          <a:bodyPr/>
          <a:lstStyle/>
          <a:p>
            <a:r>
              <a:rPr lang="en-US" b="1" dirty="0"/>
              <a:t>Network segmentation </a:t>
            </a:r>
            <a:r>
              <a:rPr lang="en-US" dirty="0"/>
              <a:t>is the use of the network architecture to limit communication between </a:t>
            </a:r>
            <a:r>
              <a:rPr lang="en-US" dirty="0" smtClean="0"/>
              <a:t>devices.</a:t>
            </a:r>
          </a:p>
          <a:p>
            <a:r>
              <a:rPr lang="en-US" dirty="0"/>
              <a:t>A variety of networking mechanisms can be used to limit access to devices at the network level</a:t>
            </a:r>
            <a:r>
              <a:rPr lang="en-US" dirty="0" smtClean="0"/>
              <a:t>.</a:t>
            </a:r>
          </a:p>
          <a:p>
            <a:r>
              <a:rPr lang="en-US" dirty="0"/>
              <a:t>Logical </a:t>
            </a:r>
            <a:r>
              <a:rPr lang="en-US" dirty="0" smtClean="0"/>
              <a:t>network segmentation </a:t>
            </a:r>
            <a:r>
              <a:rPr lang="en-US" dirty="0"/>
              <a:t>can be done via VLANs, MAC and IP address restrictions </a:t>
            </a:r>
            <a:r>
              <a:rPr lang="en-US" dirty="0" smtClean="0"/>
              <a:t>at routers </a:t>
            </a:r>
            <a:r>
              <a:rPr lang="en-US" dirty="0"/>
              <a:t>and switches, firewall filtering, and access control mechanisms</a:t>
            </a:r>
            <a:r>
              <a:rPr lang="en-US" dirty="0" smtClean="0"/>
              <a:t>.</a:t>
            </a:r>
            <a:endParaRPr lang="en-US" dirty="0"/>
          </a:p>
        </p:txBody>
      </p:sp>
    </p:spTree>
    <p:extLst>
      <p:ext uri="{BB962C8B-B14F-4D97-AF65-F5344CB8AC3E}">
        <p14:creationId xmlns:p14="http://schemas.microsoft.com/office/powerpoint/2010/main" val="242985004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Security Layers</a:t>
            </a:r>
          </a:p>
        </p:txBody>
      </p:sp>
      <p:sp>
        <p:nvSpPr>
          <p:cNvPr id="3" name="Content Placeholder 2"/>
          <p:cNvSpPr>
            <a:spLocks noGrp="1"/>
          </p:cNvSpPr>
          <p:nvPr>
            <p:ph idx="1"/>
          </p:nvPr>
        </p:nvSpPr>
        <p:spPr/>
        <p:txBody>
          <a:bodyPr/>
          <a:lstStyle/>
          <a:p>
            <a:r>
              <a:rPr lang="en-US" dirty="0"/>
              <a:t>The use of different layers to perform different functions has been a staple of computer science for decades</a:t>
            </a:r>
            <a:r>
              <a:rPr lang="en-US" dirty="0" smtClean="0"/>
              <a:t>.</a:t>
            </a:r>
          </a:p>
          <a:p>
            <a:pPr lvl="1"/>
            <a:r>
              <a:rPr lang="en-US" dirty="0" smtClean="0"/>
              <a:t>Employing </a:t>
            </a:r>
            <a:r>
              <a:rPr lang="en-US" dirty="0"/>
              <a:t>layers to enforce security aspects has also been a long-standing </a:t>
            </a:r>
            <a:r>
              <a:rPr lang="en-US" dirty="0" smtClean="0"/>
              <a:t>concept.</a:t>
            </a:r>
          </a:p>
          <a:p>
            <a:r>
              <a:rPr lang="en-US" dirty="0" smtClean="0"/>
              <a:t>Not </a:t>
            </a:r>
            <a:r>
              <a:rPr lang="en-US" dirty="0"/>
              <a:t>all layers have the same information or processing </a:t>
            </a:r>
            <a:r>
              <a:rPr lang="en-US" dirty="0" smtClean="0"/>
              <a:t>capability.</a:t>
            </a:r>
          </a:p>
          <a:p>
            <a:pPr lvl="1"/>
            <a:r>
              <a:rPr lang="en-US" dirty="0" smtClean="0"/>
              <a:t>Using </a:t>
            </a:r>
            <a:r>
              <a:rPr lang="en-US" dirty="0"/>
              <a:t>each layer to achieve a part of the security solution leads to more robust security solutions</a:t>
            </a:r>
            <a:r>
              <a:rPr lang="en-US" dirty="0" smtClean="0"/>
              <a:t>.</a:t>
            </a:r>
            <a:endParaRPr lang="en-US" dirty="0"/>
          </a:p>
        </p:txBody>
      </p:sp>
    </p:spTree>
    <p:extLst>
      <p:ext uri="{BB962C8B-B14F-4D97-AF65-F5344CB8AC3E}">
        <p14:creationId xmlns:p14="http://schemas.microsoft.com/office/powerpoint/2010/main" val="9613218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Firewalls</a:t>
            </a:r>
          </a:p>
        </p:txBody>
      </p:sp>
      <p:sp>
        <p:nvSpPr>
          <p:cNvPr id="3" name="Content Placeholder 2"/>
          <p:cNvSpPr>
            <a:spLocks noGrp="1"/>
          </p:cNvSpPr>
          <p:nvPr>
            <p:ph idx="1"/>
          </p:nvPr>
        </p:nvSpPr>
        <p:spPr/>
        <p:txBody>
          <a:bodyPr/>
          <a:lstStyle/>
          <a:p>
            <a:r>
              <a:rPr lang="en-US" dirty="0"/>
              <a:t>Application firewalls are policy-enforcement mechanisms that </a:t>
            </a:r>
            <a:r>
              <a:rPr lang="en-US" dirty="0" smtClean="0"/>
              <a:t>operate at </a:t>
            </a:r>
            <a:r>
              <a:rPr lang="en-US" dirty="0"/>
              <a:t>the application layer to enforce a set of communication </a:t>
            </a:r>
            <a:r>
              <a:rPr lang="en-US" dirty="0" smtClean="0"/>
              <a:t>rules.</a:t>
            </a:r>
          </a:p>
          <a:p>
            <a:r>
              <a:rPr lang="en-US" dirty="0" smtClean="0"/>
              <a:t>While a network </a:t>
            </a:r>
            <a:r>
              <a:rPr lang="en-US" dirty="0"/>
              <a:t>firewall examines network traffic and enforces rules based </a:t>
            </a:r>
            <a:r>
              <a:rPr lang="en-US" dirty="0" smtClean="0"/>
              <a:t>on addresses</a:t>
            </a:r>
            <a:r>
              <a:rPr lang="en-US" dirty="0"/>
              <a:t>, </a:t>
            </a:r>
            <a:r>
              <a:rPr lang="en-US" dirty="0" smtClean="0"/>
              <a:t>an application </a:t>
            </a:r>
            <a:r>
              <a:rPr lang="en-US" dirty="0"/>
              <a:t>firewall adds significantly greater ability to control an application’s communications across the network.</a:t>
            </a:r>
          </a:p>
        </p:txBody>
      </p:sp>
    </p:spTree>
    <p:extLst>
      <p:ext uri="{BB962C8B-B14F-4D97-AF65-F5344CB8AC3E}">
        <p14:creationId xmlns:p14="http://schemas.microsoft.com/office/powerpoint/2010/main" val="130665403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Manual Updates</a:t>
            </a:r>
          </a:p>
        </p:txBody>
      </p:sp>
      <p:sp>
        <p:nvSpPr>
          <p:cNvPr id="3" name="Content Placeholder 2"/>
          <p:cNvSpPr>
            <a:spLocks noGrp="1"/>
          </p:cNvSpPr>
          <p:nvPr>
            <p:ph idx="1"/>
          </p:nvPr>
        </p:nvSpPr>
        <p:spPr/>
        <p:txBody>
          <a:bodyPr/>
          <a:lstStyle/>
          <a:p>
            <a:r>
              <a:rPr lang="en-US" dirty="0"/>
              <a:t>Manual updates can be </a:t>
            </a:r>
            <a:r>
              <a:rPr lang="en-US" dirty="0" smtClean="0"/>
              <a:t>used to </a:t>
            </a:r>
            <a:r>
              <a:rPr lang="en-US" dirty="0"/>
              <a:t>restrict the access to the system, preventing unauthorized changes to </a:t>
            </a:r>
            <a:r>
              <a:rPr lang="en-US" dirty="0" smtClean="0"/>
              <a:t>a system.</a:t>
            </a:r>
          </a:p>
          <a:p>
            <a:r>
              <a:rPr lang="en-US" dirty="0" smtClean="0"/>
              <a:t>In </a:t>
            </a:r>
            <a:r>
              <a:rPr lang="en-US" dirty="0"/>
              <a:t>some cases, because of scale, an automated system may be </a:t>
            </a:r>
            <a:r>
              <a:rPr lang="en-US" dirty="0" smtClean="0"/>
              <a:t>used to </a:t>
            </a:r>
            <a:r>
              <a:rPr lang="en-US" dirty="0"/>
              <a:t>push out the </a:t>
            </a:r>
            <a:r>
              <a:rPr lang="en-US" dirty="0" smtClean="0"/>
              <a:t>updates.</a:t>
            </a:r>
          </a:p>
          <a:p>
            <a:pPr lvl="1"/>
            <a:r>
              <a:rPr lang="en-US" dirty="0" smtClean="0"/>
              <a:t>The </a:t>
            </a:r>
            <a:r>
              <a:rPr lang="en-US" dirty="0"/>
              <a:t>principle of tightly controlling access </a:t>
            </a:r>
            <a:r>
              <a:rPr lang="en-US" dirty="0" smtClean="0"/>
              <a:t>to system </a:t>
            </a:r>
            <a:r>
              <a:rPr lang="en-US" dirty="0"/>
              <a:t>update functionality needs to be preserved.</a:t>
            </a:r>
          </a:p>
        </p:txBody>
      </p:sp>
    </p:spTree>
    <p:extLst>
      <p:ext uri="{BB962C8B-B14F-4D97-AF65-F5344CB8AC3E}">
        <p14:creationId xmlns:p14="http://schemas.microsoft.com/office/powerpoint/2010/main" val="346992686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Firmware Version Control</a:t>
            </a:r>
          </a:p>
        </p:txBody>
      </p:sp>
      <p:sp>
        <p:nvSpPr>
          <p:cNvPr id="3" name="Content Placeholder 2"/>
          <p:cNvSpPr>
            <a:spLocks noGrp="1"/>
          </p:cNvSpPr>
          <p:nvPr>
            <p:ph idx="1"/>
          </p:nvPr>
        </p:nvSpPr>
        <p:spPr/>
        <p:txBody>
          <a:bodyPr/>
          <a:lstStyle/>
          <a:p>
            <a:r>
              <a:rPr lang="en-US" dirty="0"/>
              <a:t>Maintaining strict control measures over the changing </a:t>
            </a:r>
            <a:r>
              <a:rPr lang="en-US" dirty="0" smtClean="0"/>
              <a:t>of firmware </a:t>
            </a:r>
            <a:r>
              <a:rPr lang="en-US" dirty="0"/>
              <a:t>is essential to ensuring the authenticity of the software on a </a:t>
            </a:r>
            <a:r>
              <a:rPr lang="en-US" dirty="0" smtClean="0"/>
              <a:t>system.</a:t>
            </a:r>
          </a:p>
          <a:p>
            <a:r>
              <a:rPr lang="en-US" dirty="0" smtClean="0"/>
              <a:t>Firmware </a:t>
            </a:r>
            <a:r>
              <a:rPr lang="en-US" dirty="0"/>
              <a:t>updates require extreme quality measures to ensure </a:t>
            </a:r>
            <a:r>
              <a:rPr lang="en-US" dirty="0" smtClean="0"/>
              <a:t>that errors </a:t>
            </a:r>
            <a:r>
              <a:rPr lang="en-US" dirty="0"/>
              <a:t>are not introduced as part of an update </a:t>
            </a:r>
            <a:r>
              <a:rPr lang="en-US" dirty="0" smtClean="0"/>
              <a:t>process.</a:t>
            </a:r>
          </a:p>
          <a:p>
            <a:r>
              <a:rPr lang="en-US" dirty="0" smtClean="0"/>
              <a:t>Updating </a:t>
            </a:r>
            <a:r>
              <a:rPr lang="en-US" dirty="0"/>
              <a:t>firmware</a:t>
            </a:r>
            <a:r>
              <a:rPr lang="en-US" dirty="0" smtClean="0"/>
              <a:t>, although </a:t>
            </a:r>
            <a:r>
              <a:rPr lang="en-US" dirty="0"/>
              <a:t>only occasionally necessary, is a very sensitive event, for </a:t>
            </a:r>
            <a:r>
              <a:rPr lang="en-US" dirty="0" smtClean="0"/>
              <a:t>failure can </a:t>
            </a:r>
            <a:r>
              <a:rPr lang="en-US" dirty="0"/>
              <a:t>lead to system </a:t>
            </a:r>
            <a:r>
              <a:rPr lang="en-US" dirty="0" smtClean="0"/>
              <a:t>malfunction.</a:t>
            </a:r>
            <a:endParaRPr lang="en-US" dirty="0"/>
          </a:p>
        </p:txBody>
      </p:sp>
    </p:spTree>
    <p:extLst>
      <p:ext uri="{BB962C8B-B14F-4D97-AF65-F5344CB8AC3E}">
        <p14:creationId xmlns:p14="http://schemas.microsoft.com/office/powerpoint/2010/main" val="19853620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Wrappers</a:t>
            </a:r>
          </a:p>
        </p:txBody>
      </p:sp>
      <p:sp>
        <p:nvSpPr>
          <p:cNvPr id="3" name="Content Placeholder 2"/>
          <p:cNvSpPr>
            <a:spLocks noGrp="1"/>
          </p:cNvSpPr>
          <p:nvPr>
            <p:ph idx="1"/>
          </p:nvPr>
        </p:nvSpPr>
        <p:spPr/>
        <p:txBody>
          <a:bodyPr/>
          <a:lstStyle/>
          <a:p>
            <a:r>
              <a:rPr lang="en-US" dirty="0"/>
              <a:t>TCP wrappers are structures used to enclose or contain some other </a:t>
            </a:r>
            <a:r>
              <a:rPr lang="en-US" dirty="0" smtClean="0"/>
              <a:t>system.</a:t>
            </a:r>
          </a:p>
          <a:p>
            <a:r>
              <a:rPr lang="en-US" dirty="0" smtClean="0"/>
              <a:t>Wrappers </a:t>
            </a:r>
            <a:r>
              <a:rPr lang="en-US" dirty="0"/>
              <a:t>have been used in a variety of ways, including to </a:t>
            </a:r>
            <a:r>
              <a:rPr lang="en-US" dirty="0" smtClean="0"/>
              <a:t>obscure or </a:t>
            </a:r>
            <a:r>
              <a:rPr lang="en-US" dirty="0"/>
              <a:t>hide </a:t>
            </a:r>
            <a:r>
              <a:rPr lang="en-US" dirty="0" smtClean="0"/>
              <a:t>functionality.</a:t>
            </a:r>
          </a:p>
          <a:p>
            <a:pPr lvl="1"/>
            <a:r>
              <a:rPr lang="en-US" dirty="0" smtClean="0"/>
              <a:t>A </a:t>
            </a:r>
            <a:r>
              <a:rPr lang="en-US" dirty="0"/>
              <a:t>Trojan horse is a form of </a:t>
            </a:r>
            <a:r>
              <a:rPr lang="en-US" dirty="0" smtClean="0"/>
              <a:t>wrapper.</a:t>
            </a:r>
          </a:p>
          <a:p>
            <a:r>
              <a:rPr lang="en-US" dirty="0" smtClean="0"/>
              <a:t>Wrappers also can </a:t>
            </a:r>
            <a:r>
              <a:rPr lang="en-US" dirty="0"/>
              <a:t>be used to encapsulate information, such as in tunneling or VPN </a:t>
            </a:r>
            <a:r>
              <a:rPr lang="en-US" dirty="0" smtClean="0"/>
              <a:t>solutions.</a:t>
            </a:r>
          </a:p>
          <a:p>
            <a:r>
              <a:rPr lang="en-US" dirty="0" smtClean="0"/>
              <a:t>Wrappers </a:t>
            </a:r>
            <a:r>
              <a:rPr lang="en-US" dirty="0"/>
              <a:t>can act as a form of channel control, including integrity </a:t>
            </a:r>
            <a:r>
              <a:rPr lang="en-US" dirty="0" smtClean="0"/>
              <a:t>and authentication </a:t>
            </a:r>
            <a:r>
              <a:rPr lang="en-US" dirty="0"/>
              <a:t>information that a normal signal cannot carry</a:t>
            </a:r>
            <a:r>
              <a:rPr lang="en-US" dirty="0" smtClean="0"/>
              <a:t>.</a:t>
            </a:r>
            <a:endParaRPr lang="en-US" dirty="0"/>
          </a:p>
        </p:txBody>
      </p:sp>
    </p:spTree>
    <p:extLst>
      <p:ext uri="{BB962C8B-B14F-4D97-AF65-F5344CB8AC3E}">
        <p14:creationId xmlns:p14="http://schemas.microsoft.com/office/powerpoint/2010/main" val="325536652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Control </a:t>
            </a:r>
            <a:r>
              <a:rPr lang="en-US" dirty="0"/>
              <a:t>Redundancy and Diversity</a:t>
            </a:r>
          </a:p>
        </p:txBody>
      </p:sp>
      <p:sp>
        <p:nvSpPr>
          <p:cNvPr id="3" name="Content Placeholder 2"/>
          <p:cNvSpPr>
            <a:spLocks noGrp="1"/>
          </p:cNvSpPr>
          <p:nvPr>
            <p:ph idx="1"/>
          </p:nvPr>
        </p:nvSpPr>
        <p:spPr/>
        <p:txBody>
          <a:bodyPr/>
          <a:lstStyle/>
          <a:p>
            <a:r>
              <a:rPr lang="en-US" dirty="0" smtClean="0"/>
              <a:t>Many </a:t>
            </a:r>
            <a:r>
              <a:rPr lang="en-US" dirty="0"/>
              <a:t>alternative environments are not equipped with on-board encryption, access control, </a:t>
            </a:r>
            <a:r>
              <a:rPr lang="en-US" dirty="0" smtClean="0"/>
              <a:t>or authentication services.</a:t>
            </a:r>
          </a:p>
          <a:p>
            <a:r>
              <a:rPr lang="en-US" dirty="0" smtClean="0"/>
              <a:t>Designing </a:t>
            </a:r>
            <a:r>
              <a:rPr lang="en-US" dirty="0"/>
              <a:t>overlapping controls such that each assists the others </a:t>
            </a:r>
            <a:r>
              <a:rPr lang="en-US" dirty="0" smtClean="0"/>
              <a:t>but does </a:t>
            </a:r>
            <a:r>
              <a:rPr lang="en-US" dirty="0"/>
              <a:t>not duplicate them </a:t>
            </a:r>
            <a:r>
              <a:rPr lang="en-US" dirty="0" smtClean="0"/>
              <a:t>adds significant </a:t>
            </a:r>
            <a:r>
              <a:rPr lang="en-US" dirty="0"/>
              <a:t>strength to a security solution</a:t>
            </a:r>
            <a:r>
              <a:rPr lang="en-US" dirty="0" smtClean="0"/>
              <a:t>.</a:t>
            </a:r>
          </a:p>
          <a:p>
            <a:r>
              <a:rPr lang="en-US" dirty="0"/>
              <a:t>A diversity of controls in redundant, overlapping structures is the best method of providing this level of mitigation</a:t>
            </a:r>
            <a:r>
              <a:rPr lang="en-US" dirty="0" smtClean="0"/>
              <a:t>.</a:t>
            </a:r>
            <a:endParaRPr lang="en-US" dirty="0"/>
          </a:p>
        </p:txBody>
      </p:sp>
    </p:spTree>
    <p:extLst>
      <p:ext uri="{BB962C8B-B14F-4D97-AF65-F5344CB8AC3E}">
        <p14:creationId xmlns:p14="http://schemas.microsoft.com/office/powerpoint/2010/main" val="22674506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 Security</a:t>
            </a:r>
          </a:p>
        </p:txBody>
      </p:sp>
      <p:sp>
        <p:nvSpPr>
          <p:cNvPr id="5" name="Content Placeholder 4"/>
          <p:cNvSpPr>
            <a:spLocks noGrp="1"/>
          </p:cNvSpPr>
          <p:nvPr>
            <p:ph idx="1"/>
          </p:nvPr>
        </p:nvSpPr>
        <p:spPr/>
        <p:txBody>
          <a:bodyPr/>
          <a:lstStyle/>
          <a:p>
            <a:r>
              <a:rPr lang="en-US" dirty="0"/>
              <a:t>Most environments are filled with different operating systems (Windows, Linux, OS X), different versions of those operating systems, and different types of installed </a:t>
            </a:r>
            <a:r>
              <a:rPr lang="en-US" dirty="0" smtClean="0"/>
              <a:t>applications.</a:t>
            </a:r>
          </a:p>
          <a:p>
            <a:r>
              <a:rPr lang="en-US" dirty="0" smtClean="0"/>
              <a:t>Today</a:t>
            </a:r>
            <a:r>
              <a:rPr lang="en-US" dirty="0"/>
              <a:t>, host-based security for mobile </a:t>
            </a:r>
            <a:r>
              <a:rPr lang="en-US" dirty="0" smtClean="0"/>
              <a:t>device operating </a:t>
            </a:r>
            <a:r>
              <a:rPr lang="en-US" dirty="0"/>
              <a:t>systems is an important security </a:t>
            </a:r>
            <a:r>
              <a:rPr lang="en-US" dirty="0" smtClean="0"/>
              <a:t>issue.</a:t>
            </a:r>
          </a:p>
          <a:p>
            <a:r>
              <a:rPr lang="en-US" dirty="0"/>
              <a:t>Ensuring that every computer is “locked down” to the same degree as every other system in the environment can be overwhelming and often results in an unsuccessful and frustrating effort</a:t>
            </a:r>
            <a:r>
              <a:rPr lang="en-US" dirty="0" smtClean="0"/>
              <a:t>.</a:t>
            </a:r>
            <a:endParaRPr lang="en-US" dirty="0"/>
          </a:p>
        </p:txBody>
      </p:sp>
    </p:spTree>
    <p:extLst>
      <p:ext uri="{BB962C8B-B14F-4D97-AF65-F5344CB8AC3E}">
        <p14:creationId xmlns:p14="http://schemas.microsoft.com/office/powerpoint/2010/main" val="6877499"/>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altLang="en-US" dirty="0" smtClean="0"/>
              <a:t>Chapter Summary</a:t>
            </a:r>
          </a:p>
        </p:txBody>
      </p:sp>
      <p:sp>
        <p:nvSpPr>
          <p:cNvPr id="44035" name="Content Placeholder 2"/>
          <p:cNvSpPr>
            <a:spLocks noGrp="1"/>
          </p:cNvSpPr>
          <p:nvPr>
            <p:ph idx="1"/>
          </p:nvPr>
        </p:nvSpPr>
        <p:spPr/>
        <p:txBody>
          <a:bodyPr/>
          <a:lstStyle/>
          <a:p>
            <a:r>
              <a:rPr lang="en-US" altLang="en-US" dirty="0"/>
              <a:t>Harden operating systems and network operating systems.</a:t>
            </a:r>
          </a:p>
          <a:p>
            <a:r>
              <a:rPr lang="en-US" altLang="en-US" dirty="0"/>
              <a:t>Implement host-level security.</a:t>
            </a:r>
          </a:p>
          <a:p>
            <a:r>
              <a:rPr lang="en-US" altLang="en-US" dirty="0"/>
              <a:t>Harden applications.</a:t>
            </a:r>
          </a:p>
          <a:p>
            <a:r>
              <a:rPr lang="en-US" altLang="en-US" dirty="0"/>
              <a:t>Establish group policies.</a:t>
            </a:r>
          </a:p>
          <a:p>
            <a:r>
              <a:rPr lang="en-US" altLang="en-US" dirty="0"/>
              <a:t>Secure alternative environments (SCADA, real-time, etc.).</a:t>
            </a:r>
          </a:p>
        </p:txBody>
      </p:sp>
    </p:spTree>
    <p:extLst>
      <p:ext uri="{BB962C8B-B14F-4D97-AF65-F5344CB8AC3E}">
        <p14:creationId xmlns:p14="http://schemas.microsoft.com/office/powerpoint/2010/main" val="2028562920"/>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Module 8 System Hardening Baselining, Types of Attacks and Malicious Software Part 3</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645163421"/>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dirty="0" smtClean="0"/>
              <a:t>Key Terms</a:t>
            </a:r>
          </a:p>
        </p:txBody>
      </p:sp>
      <p:sp>
        <p:nvSpPr>
          <p:cNvPr id="3" name="Content Placeholder 2"/>
          <p:cNvSpPr>
            <a:spLocks noGrp="1"/>
          </p:cNvSpPr>
          <p:nvPr>
            <p:ph sz="half" idx="1"/>
          </p:nvPr>
        </p:nvSpPr>
        <p:spPr/>
        <p:txBody>
          <a:bodyPr/>
          <a:lstStyle/>
          <a:p>
            <a:r>
              <a:rPr lang="en-US" dirty="0"/>
              <a:t>Auditing</a:t>
            </a:r>
          </a:p>
          <a:p>
            <a:r>
              <a:rPr lang="en-US" dirty="0"/>
              <a:t>Backdoor</a:t>
            </a:r>
          </a:p>
          <a:p>
            <a:r>
              <a:rPr lang="en-US" dirty="0"/>
              <a:t>Birthday attack</a:t>
            </a:r>
          </a:p>
          <a:p>
            <a:r>
              <a:rPr lang="en-US" dirty="0"/>
              <a:t>Botnet</a:t>
            </a:r>
          </a:p>
          <a:p>
            <a:r>
              <a:rPr lang="en-US" dirty="0"/>
              <a:t>Buffer overflow</a:t>
            </a:r>
          </a:p>
          <a:p>
            <a:r>
              <a:rPr lang="en-US" dirty="0"/>
              <a:t>Denial-of-service </a:t>
            </a:r>
            <a:r>
              <a:rPr lang="en-US" dirty="0" smtClean="0"/>
              <a:t>(DoS) </a:t>
            </a:r>
            <a:r>
              <a:rPr lang="en-US" dirty="0"/>
              <a:t>attack</a:t>
            </a:r>
          </a:p>
        </p:txBody>
      </p:sp>
      <p:sp>
        <p:nvSpPr>
          <p:cNvPr id="4" name="Content Placeholder 3"/>
          <p:cNvSpPr>
            <a:spLocks noGrp="1"/>
          </p:cNvSpPr>
          <p:nvPr>
            <p:ph sz="half" idx="2"/>
          </p:nvPr>
        </p:nvSpPr>
        <p:spPr/>
        <p:txBody>
          <a:bodyPr/>
          <a:lstStyle/>
          <a:p>
            <a:r>
              <a:rPr lang="en-US" dirty="0"/>
              <a:t>Distributed denial-of-service (</a:t>
            </a:r>
            <a:r>
              <a:rPr lang="en-US" dirty="0" smtClean="0"/>
              <a:t>DDoS</a:t>
            </a:r>
            <a:r>
              <a:rPr lang="en-US" dirty="0"/>
              <a:t>) attack</a:t>
            </a:r>
          </a:p>
          <a:p>
            <a:r>
              <a:rPr lang="en-US" dirty="0"/>
              <a:t>DNS kiting</a:t>
            </a:r>
          </a:p>
          <a:p>
            <a:r>
              <a:rPr lang="en-US" dirty="0"/>
              <a:t>Drive-by download attack</a:t>
            </a:r>
          </a:p>
          <a:p>
            <a:r>
              <a:rPr lang="en-US" dirty="0"/>
              <a:t>Integer overflow</a:t>
            </a:r>
          </a:p>
          <a:p>
            <a:r>
              <a:rPr lang="en-US" dirty="0"/>
              <a:t>Logic bomb</a:t>
            </a:r>
          </a:p>
        </p:txBody>
      </p:sp>
      <p:sp>
        <p:nvSpPr>
          <p:cNvPr id="4099" name="Text Box 4"/>
          <p:cNvSpPr txBox="1">
            <a:spLocks noChangeArrowheads="1"/>
          </p:cNvSpPr>
          <p:nvPr/>
        </p:nvSpPr>
        <p:spPr bwMode="auto">
          <a:xfrm>
            <a:off x="441325" y="17129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ヒラギノ角ゴ Pro W3" pitchFamily="-112" charset="-128"/>
              </a:defRPr>
            </a:lvl1pPr>
            <a:lvl2pPr marL="742950" indent="-285750" eaLnBrk="0" hangingPunct="0">
              <a:defRPr>
                <a:solidFill>
                  <a:schemeClr val="tx1"/>
                </a:solidFill>
                <a:latin typeface="Arial" pitchFamily="34" charset="0"/>
                <a:ea typeface="ヒラギノ角ゴ Pro W3" pitchFamily="-112" charset="-128"/>
              </a:defRPr>
            </a:lvl2pPr>
            <a:lvl3pPr marL="1143000" indent="-228600" eaLnBrk="0" hangingPunct="0">
              <a:defRPr>
                <a:solidFill>
                  <a:schemeClr val="tx1"/>
                </a:solidFill>
                <a:latin typeface="Arial" pitchFamily="34" charset="0"/>
                <a:ea typeface="ヒラギノ角ゴ Pro W3" pitchFamily="-112" charset="-128"/>
              </a:defRPr>
            </a:lvl3pPr>
            <a:lvl4pPr marL="1600200" indent="-228600" eaLnBrk="0" hangingPunct="0">
              <a:defRPr>
                <a:solidFill>
                  <a:schemeClr val="tx1"/>
                </a:solidFill>
                <a:latin typeface="Arial" pitchFamily="34" charset="0"/>
                <a:ea typeface="ヒラギノ角ゴ Pro W3" pitchFamily="-112" charset="-128"/>
              </a:defRPr>
            </a:lvl4pPr>
            <a:lvl5pPr marL="2057400" indent="-228600" eaLnBrk="0" hangingPunct="0">
              <a:defRPr>
                <a:solidFill>
                  <a:schemeClr val="tx1"/>
                </a:solidFill>
                <a:latin typeface="Arial" pitchFamily="34" charset="0"/>
                <a:ea typeface="ヒラギノ角ゴ Pro W3" pitchFamily="-112" charset="-128"/>
              </a:defRPr>
            </a:lvl5pPr>
            <a:lvl6pPr marL="2514600" indent="-22860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71800" indent="-22860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29000" indent="-22860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86200" indent="-22860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endParaRPr lang="en-US" altLang="en-US" dirty="0"/>
          </a:p>
        </p:txBody>
      </p:sp>
    </p:spTree>
    <p:extLst>
      <p:ext uri="{BB962C8B-B14F-4D97-AF65-F5344CB8AC3E}">
        <p14:creationId xmlns:p14="http://schemas.microsoft.com/office/powerpoint/2010/main" val="1059700402"/>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p>
        </p:txBody>
      </p:sp>
      <p:sp>
        <p:nvSpPr>
          <p:cNvPr id="5123" name="Content Placeholder 4"/>
          <p:cNvSpPr>
            <a:spLocks noGrp="1"/>
          </p:cNvSpPr>
          <p:nvPr>
            <p:ph sz="half" idx="1"/>
          </p:nvPr>
        </p:nvSpPr>
        <p:spPr/>
        <p:txBody>
          <a:bodyPr/>
          <a:lstStyle/>
          <a:p>
            <a:r>
              <a:rPr lang="en-US" altLang="en-US" dirty="0"/>
              <a:t>Malware</a:t>
            </a:r>
          </a:p>
          <a:p>
            <a:r>
              <a:rPr lang="en-US" altLang="en-US" dirty="0"/>
              <a:t>Man-in-the-middle attack</a:t>
            </a:r>
          </a:p>
          <a:p>
            <a:r>
              <a:rPr lang="en-US" altLang="en-US" dirty="0"/>
              <a:t>Null session</a:t>
            </a:r>
          </a:p>
          <a:p>
            <a:r>
              <a:rPr lang="en-US" altLang="en-US" dirty="0"/>
              <a:t>Pharming</a:t>
            </a:r>
          </a:p>
          <a:p>
            <a:r>
              <a:rPr lang="en-US" altLang="en-US" dirty="0"/>
              <a:t>Phishing</a:t>
            </a:r>
          </a:p>
          <a:p>
            <a:r>
              <a:rPr lang="en-US" altLang="en-US" dirty="0"/>
              <a:t>Ransomware</a:t>
            </a:r>
          </a:p>
          <a:p>
            <a:r>
              <a:rPr lang="en-US" altLang="en-US" dirty="0"/>
              <a:t>Replay </a:t>
            </a:r>
            <a:r>
              <a:rPr lang="en-US" altLang="en-US" dirty="0" smtClean="0"/>
              <a:t>attack</a:t>
            </a:r>
            <a:endParaRPr lang="en-US" altLang="en-US" dirty="0"/>
          </a:p>
        </p:txBody>
      </p:sp>
      <p:sp>
        <p:nvSpPr>
          <p:cNvPr id="2" name="Content Placeholder 1"/>
          <p:cNvSpPr>
            <a:spLocks noGrp="1"/>
          </p:cNvSpPr>
          <p:nvPr>
            <p:ph sz="half" idx="2"/>
          </p:nvPr>
        </p:nvSpPr>
        <p:spPr/>
        <p:txBody>
          <a:bodyPr/>
          <a:lstStyle/>
          <a:p>
            <a:r>
              <a:rPr lang="en-US" altLang="en-US" dirty="0"/>
              <a:t>Rootkit</a:t>
            </a:r>
          </a:p>
          <a:p>
            <a:r>
              <a:rPr lang="en-US" altLang="en-US" dirty="0"/>
              <a:t>Sequence number</a:t>
            </a:r>
          </a:p>
          <a:p>
            <a:r>
              <a:rPr lang="en-US" altLang="en-US" dirty="0"/>
              <a:t>Smurf attack</a:t>
            </a:r>
          </a:p>
          <a:p>
            <a:r>
              <a:rPr lang="en-US" altLang="en-US" dirty="0"/>
              <a:t>Sniffing</a:t>
            </a:r>
          </a:p>
          <a:p>
            <a:r>
              <a:rPr lang="en-US" altLang="en-US" dirty="0"/>
              <a:t>Spear phishing</a:t>
            </a:r>
          </a:p>
          <a:p>
            <a:r>
              <a:rPr lang="en-US" altLang="en-US" dirty="0" smtClean="0"/>
              <a:t>Spoofing</a:t>
            </a:r>
          </a:p>
          <a:p>
            <a:r>
              <a:rPr lang="en-US" altLang="en-US" dirty="0" smtClean="0"/>
              <a:t>Spyware</a:t>
            </a:r>
            <a:endParaRPr lang="en-US" altLang="en-US" dirty="0"/>
          </a:p>
        </p:txBody>
      </p:sp>
    </p:spTree>
    <p:extLst>
      <p:ext uri="{BB962C8B-B14F-4D97-AF65-F5344CB8AC3E}">
        <p14:creationId xmlns:p14="http://schemas.microsoft.com/office/powerpoint/2010/main" val="3982554"/>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3"/>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p>
        </p:txBody>
      </p:sp>
      <p:sp>
        <p:nvSpPr>
          <p:cNvPr id="5123" name="Content Placeholder 4"/>
          <p:cNvSpPr>
            <a:spLocks noGrp="1"/>
          </p:cNvSpPr>
          <p:nvPr>
            <p:ph idx="1"/>
          </p:nvPr>
        </p:nvSpPr>
        <p:spPr>
          <a:xfrm>
            <a:off x="457200" y="1981200"/>
            <a:ext cx="4038600" cy="4144963"/>
          </a:xfrm>
        </p:spPr>
        <p:txBody>
          <a:bodyPr/>
          <a:lstStyle/>
          <a:p>
            <a:r>
              <a:rPr lang="en-US" altLang="en-US" dirty="0"/>
              <a:t>SYN </a:t>
            </a:r>
            <a:r>
              <a:rPr lang="en-US" altLang="en-US" dirty="0" smtClean="0"/>
              <a:t>flood</a:t>
            </a:r>
          </a:p>
          <a:p>
            <a:r>
              <a:rPr lang="en-US" altLang="en-US" dirty="0"/>
              <a:t>TCP/IP hijacking</a:t>
            </a:r>
          </a:p>
          <a:p>
            <a:r>
              <a:rPr lang="en-US" altLang="en-US" dirty="0"/>
              <a:t>Trojan</a:t>
            </a:r>
          </a:p>
          <a:p>
            <a:r>
              <a:rPr lang="en-US" altLang="en-US" dirty="0" smtClean="0"/>
              <a:t>Typo squatting</a:t>
            </a:r>
          </a:p>
        </p:txBody>
      </p:sp>
      <p:sp>
        <p:nvSpPr>
          <p:cNvPr id="4" name="Content Placeholder 4"/>
          <p:cNvSpPr txBox="1">
            <a:spLocks/>
          </p:cNvSpPr>
          <p:nvPr/>
        </p:nvSpPr>
        <p:spPr bwMode="auto">
          <a:xfrm>
            <a:off x="4648200" y="1981200"/>
            <a:ext cx="4038600"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fontAlgn="auto">
              <a:spcAft>
                <a:spcPts val="0"/>
              </a:spcAft>
            </a:pPr>
            <a:r>
              <a:rPr lang="en-US" altLang="en-US" dirty="0" smtClean="0"/>
              <a:t>Virus</a:t>
            </a:r>
          </a:p>
          <a:p>
            <a:pPr fontAlgn="auto">
              <a:spcAft>
                <a:spcPts val="0"/>
              </a:spcAft>
            </a:pPr>
            <a:r>
              <a:rPr lang="en-US" altLang="en-US" dirty="0" smtClean="0"/>
              <a:t>Worm</a:t>
            </a:r>
          </a:p>
          <a:p>
            <a:pPr fontAlgn="auto">
              <a:spcAft>
                <a:spcPts val="0"/>
              </a:spcAft>
            </a:pPr>
            <a:r>
              <a:rPr lang="en-US" altLang="en-US" dirty="0" smtClean="0"/>
              <a:t>Zombie</a:t>
            </a:r>
          </a:p>
        </p:txBody>
      </p:sp>
    </p:spTree>
    <p:extLst>
      <p:ext uri="{BB962C8B-B14F-4D97-AF65-F5344CB8AC3E}">
        <p14:creationId xmlns:p14="http://schemas.microsoft.com/office/powerpoint/2010/main" val="1819420157"/>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Avenues of Attack</a:t>
            </a:r>
          </a:p>
        </p:txBody>
      </p:sp>
      <p:sp>
        <p:nvSpPr>
          <p:cNvPr id="12291" name="Rectangle 3"/>
          <p:cNvSpPr>
            <a:spLocks noGrp="1" noChangeArrowheads="1"/>
          </p:cNvSpPr>
          <p:nvPr>
            <p:ph idx="1"/>
          </p:nvPr>
        </p:nvSpPr>
        <p:spPr>
          <a:xfrm>
            <a:off x="457200" y="1981200"/>
            <a:ext cx="8229600" cy="4495800"/>
          </a:xfrm>
        </p:spPr>
        <p:txBody>
          <a:bodyPr/>
          <a:lstStyle/>
          <a:p>
            <a:r>
              <a:rPr lang="en-US" dirty="0"/>
              <a:t>A computer system is attacked for one of two general </a:t>
            </a:r>
            <a:r>
              <a:rPr lang="en-US" dirty="0" smtClean="0"/>
              <a:t>reasons:</a:t>
            </a:r>
          </a:p>
          <a:p>
            <a:pPr lvl="1"/>
            <a:r>
              <a:rPr lang="en-US" dirty="0" smtClean="0"/>
              <a:t>It </a:t>
            </a:r>
            <a:r>
              <a:rPr lang="en-US" dirty="0"/>
              <a:t>is specifically targeted by an </a:t>
            </a:r>
            <a:r>
              <a:rPr lang="en-US" dirty="0" smtClean="0"/>
              <a:t>attacker.</a:t>
            </a:r>
          </a:p>
          <a:p>
            <a:pPr lvl="2"/>
            <a:r>
              <a:rPr lang="en-US" dirty="0"/>
              <a:t>P</a:t>
            </a:r>
            <a:r>
              <a:rPr lang="en-US" dirty="0" smtClean="0"/>
              <a:t>olitical reason</a:t>
            </a:r>
          </a:p>
          <a:p>
            <a:pPr lvl="2"/>
            <a:r>
              <a:rPr lang="en-US" dirty="0"/>
              <a:t>Chosen based on attacker’s motivation</a:t>
            </a:r>
          </a:p>
          <a:p>
            <a:pPr lvl="2"/>
            <a:r>
              <a:rPr lang="en-US" dirty="0"/>
              <a:t>Not reliant on target system’s hardware and </a:t>
            </a:r>
            <a:r>
              <a:rPr lang="en-US" dirty="0" smtClean="0"/>
              <a:t>software</a:t>
            </a:r>
          </a:p>
          <a:p>
            <a:pPr lvl="1"/>
            <a:r>
              <a:rPr lang="en-US" dirty="0" smtClean="0"/>
              <a:t>It </a:t>
            </a:r>
            <a:r>
              <a:rPr lang="en-US" dirty="0"/>
              <a:t>is a target of </a:t>
            </a:r>
            <a:r>
              <a:rPr lang="en-US" dirty="0" smtClean="0"/>
              <a:t>opportunity.</a:t>
            </a:r>
          </a:p>
          <a:p>
            <a:pPr lvl="2"/>
            <a:r>
              <a:rPr lang="en-US" dirty="0" smtClean="0"/>
              <a:t>Systems with hardware or software vulnerable to a specific exploit</a:t>
            </a:r>
          </a:p>
          <a:p>
            <a:pPr lvl="2"/>
            <a:r>
              <a:rPr lang="en-US" dirty="0" smtClean="0"/>
              <a:t>Difficult </a:t>
            </a:r>
            <a:r>
              <a:rPr lang="en-US" dirty="0"/>
              <a:t>and take </a:t>
            </a:r>
            <a:r>
              <a:rPr lang="en-US" dirty="0" smtClean="0"/>
              <a:t>time </a:t>
            </a:r>
            <a:r>
              <a:rPr lang="en-US" dirty="0"/>
              <a:t>and </a:t>
            </a:r>
            <a:r>
              <a:rPr lang="en-US" dirty="0" smtClean="0"/>
              <a:t>effort</a:t>
            </a:r>
          </a:p>
        </p:txBody>
      </p:sp>
    </p:spTree>
    <p:extLst>
      <p:ext uri="{BB962C8B-B14F-4D97-AF65-F5344CB8AC3E}">
        <p14:creationId xmlns:p14="http://schemas.microsoft.com/office/powerpoint/2010/main" val="3357420273"/>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Minimizing Possible Avenues of Attack</a:t>
            </a:r>
            <a:endParaRPr lang="en-US" dirty="0"/>
          </a:p>
        </p:txBody>
      </p:sp>
      <p:sp>
        <p:nvSpPr>
          <p:cNvPr id="3" name="Content Placeholder 2"/>
          <p:cNvSpPr>
            <a:spLocks noGrp="1"/>
          </p:cNvSpPr>
          <p:nvPr>
            <p:ph idx="1"/>
          </p:nvPr>
        </p:nvSpPr>
        <p:spPr/>
        <p:txBody>
          <a:bodyPr/>
          <a:lstStyle/>
          <a:p>
            <a:r>
              <a:rPr lang="en-US" dirty="0" smtClean="0"/>
              <a:t>Steps to minimize possible attacks include:</a:t>
            </a:r>
          </a:p>
          <a:p>
            <a:pPr lvl="1"/>
            <a:r>
              <a:rPr lang="en-US" dirty="0" smtClean="0"/>
              <a:t>Ensure all </a:t>
            </a:r>
            <a:r>
              <a:rPr lang="en-US" dirty="0"/>
              <a:t>patches </a:t>
            </a:r>
            <a:r>
              <a:rPr lang="en-US" dirty="0" smtClean="0"/>
              <a:t>for the </a:t>
            </a:r>
            <a:r>
              <a:rPr lang="en-US" dirty="0"/>
              <a:t>operating system and applications are </a:t>
            </a:r>
            <a:r>
              <a:rPr lang="en-US" dirty="0" smtClean="0"/>
              <a:t>installed.</a:t>
            </a:r>
          </a:p>
          <a:p>
            <a:pPr lvl="1"/>
            <a:r>
              <a:rPr lang="en-US" dirty="0" smtClean="0"/>
              <a:t>Limit </a:t>
            </a:r>
            <a:r>
              <a:rPr lang="en-US" dirty="0"/>
              <a:t>the services </a:t>
            </a:r>
            <a:r>
              <a:rPr lang="en-US" dirty="0" smtClean="0"/>
              <a:t>that are running </a:t>
            </a:r>
            <a:r>
              <a:rPr lang="en-US" dirty="0"/>
              <a:t>on the </a:t>
            </a:r>
            <a:r>
              <a:rPr lang="en-US" dirty="0" smtClean="0"/>
              <a:t>system.</a:t>
            </a:r>
          </a:p>
          <a:p>
            <a:pPr lvl="1"/>
            <a:r>
              <a:rPr lang="en-US" dirty="0" smtClean="0"/>
              <a:t>Limit </a:t>
            </a:r>
            <a:r>
              <a:rPr lang="en-US" dirty="0"/>
              <a:t>public disclosure of private information </a:t>
            </a:r>
            <a:r>
              <a:rPr lang="en-US" dirty="0" smtClean="0"/>
              <a:t>about your </a:t>
            </a:r>
            <a:r>
              <a:rPr lang="en-US" dirty="0"/>
              <a:t>organization and its computing </a:t>
            </a:r>
            <a:r>
              <a:rPr lang="en-US" dirty="0" smtClean="0"/>
              <a:t>resources.</a:t>
            </a:r>
            <a:endParaRPr lang="en-US" dirty="0"/>
          </a:p>
        </p:txBody>
      </p:sp>
    </p:spTree>
    <p:extLst>
      <p:ext uri="{BB962C8B-B14F-4D97-AF65-F5344CB8AC3E}">
        <p14:creationId xmlns:p14="http://schemas.microsoft.com/office/powerpoint/2010/main" val="2131033108"/>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Code</a:t>
            </a:r>
          </a:p>
        </p:txBody>
      </p:sp>
      <p:sp>
        <p:nvSpPr>
          <p:cNvPr id="3" name="Content Placeholder 2"/>
          <p:cNvSpPr>
            <a:spLocks noGrp="1"/>
          </p:cNvSpPr>
          <p:nvPr>
            <p:ph idx="1"/>
          </p:nvPr>
        </p:nvSpPr>
        <p:spPr/>
        <p:txBody>
          <a:bodyPr/>
          <a:lstStyle/>
          <a:p>
            <a:r>
              <a:rPr lang="en-US" dirty="0"/>
              <a:t>Malicious code, or </a:t>
            </a:r>
            <a:r>
              <a:rPr lang="en-US" b="1" dirty="0"/>
              <a:t>malware</a:t>
            </a:r>
            <a:r>
              <a:rPr lang="en-US" dirty="0"/>
              <a:t>, refers to software that has been designed </a:t>
            </a:r>
            <a:r>
              <a:rPr lang="en-US" dirty="0" smtClean="0"/>
              <a:t>for some </a:t>
            </a:r>
            <a:r>
              <a:rPr lang="en-US" dirty="0"/>
              <a:t>nefarious purpose</a:t>
            </a:r>
            <a:r>
              <a:rPr lang="en-US" dirty="0" smtClean="0"/>
              <a:t>.</a:t>
            </a:r>
          </a:p>
          <a:p>
            <a:r>
              <a:rPr lang="en-US" dirty="0" smtClean="0"/>
              <a:t>Patching </a:t>
            </a:r>
            <a:r>
              <a:rPr lang="en-US" dirty="0"/>
              <a:t>of vulnerabilities </a:t>
            </a:r>
            <a:r>
              <a:rPr lang="en-US" dirty="0" smtClean="0"/>
              <a:t>is </a:t>
            </a:r>
            <a:r>
              <a:rPr lang="en-US" dirty="0"/>
              <a:t>important, for it closes the </a:t>
            </a:r>
            <a:r>
              <a:rPr lang="en-US" dirty="0" smtClean="0"/>
              <a:t>point of </a:t>
            </a:r>
            <a:r>
              <a:rPr lang="en-US" dirty="0"/>
              <a:t>entry for most malware</a:t>
            </a:r>
            <a:r>
              <a:rPr lang="en-US" dirty="0" smtClean="0"/>
              <a:t>.</a:t>
            </a:r>
          </a:p>
          <a:p>
            <a:r>
              <a:rPr lang="en-US" dirty="0" smtClean="0"/>
              <a:t>Types of malicious software include:</a:t>
            </a:r>
          </a:p>
          <a:p>
            <a:pPr lvl="1"/>
            <a:r>
              <a:rPr lang="en-US" dirty="0" smtClean="0"/>
              <a:t>Viruses</a:t>
            </a:r>
            <a:r>
              <a:rPr lang="en-US" dirty="0"/>
              <a:t>, </a:t>
            </a:r>
            <a:r>
              <a:rPr lang="en-US" dirty="0" smtClean="0"/>
              <a:t>Trojan horses</a:t>
            </a:r>
            <a:r>
              <a:rPr lang="en-US" dirty="0"/>
              <a:t>, logic bombs, spyware, and </a:t>
            </a:r>
            <a:r>
              <a:rPr lang="en-US" dirty="0" smtClean="0"/>
              <a:t>worms</a:t>
            </a:r>
          </a:p>
          <a:p>
            <a:r>
              <a:rPr lang="en-US" dirty="0"/>
              <a:t>Malware can be fairly complex in its </a:t>
            </a:r>
            <a:r>
              <a:rPr lang="en-US" dirty="0" smtClean="0"/>
              <a:t>construction.</a:t>
            </a:r>
          </a:p>
          <a:p>
            <a:pPr lvl="1"/>
            <a:r>
              <a:rPr lang="en-US" i="1" dirty="0" smtClean="0"/>
              <a:t>Multipartite</a:t>
            </a:r>
            <a:r>
              <a:rPr lang="en-US" dirty="0" smtClean="0"/>
              <a:t>, </a:t>
            </a:r>
            <a:r>
              <a:rPr lang="en-US" i="1" dirty="0" smtClean="0"/>
              <a:t>polymorphic</a:t>
            </a:r>
            <a:r>
              <a:rPr lang="en-US" dirty="0" smtClean="0"/>
              <a:t>, and </a:t>
            </a:r>
            <a:r>
              <a:rPr lang="en-US" i="1" dirty="0" smtClean="0"/>
              <a:t>metamorphic</a:t>
            </a:r>
          </a:p>
        </p:txBody>
      </p:sp>
    </p:spTree>
    <p:extLst>
      <p:ext uri="{BB962C8B-B14F-4D97-AF65-F5344CB8AC3E}">
        <p14:creationId xmlns:p14="http://schemas.microsoft.com/office/powerpoint/2010/main" val="308210090"/>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Viruses</a:t>
            </a:r>
          </a:p>
        </p:txBody>
      </p:sp>
      <p:sp>
        <p:nvSpPr>
          <p:cNvPr id="3" name="Content Placeholder 2"/>
          <p:cNvSpPr>
            <a:spLocks noGrp="1"/>
          </p:cNvSpPr>
          <p:nvPr>
            <p:ph idx="1"/>
          </p:nvPr>
        </p:nvSpPr>
        <p:spPr/>
        <p:txBody>
          <a:bodyPr/>
          <a:lstStyle/>
          <a:p>
            <a:r>
              <a:rPr lang="en-US" dirty="0"/>
              <a:t>The best-known type of malicious code is the </a:t>
            </a:r>
            <a:r>
              <a:rPr lang="en-US" b="1" dirty="0"/>
              <a:t>virus</a:t>
            </a:r>
            <a:r>
              <a:rPr lang="en-US" dirty="0" smtClean="0"/>
              <a:t>.</a:t>
            </a:r>
          </a:p>
          <a:p>
            <a:pPr lvl="1"/>
            <a:r>
              <a:rPr lang="en-US" dirty="0"/>
              <a:t>A virus is a piece of malicious code that replicates by attaching </a:t>
            </a:r>
            <a:r>
              <a:rPr lang="en-US" dirty="0" smtClean="0"/>
              <a:t>itself to </a:t>
            </a:r>
            <a:r>
              <a:rPr lang="en-US" dirty="0"/>
              <a:t>another piece of executable code</a:t>
            </a:r>
            <a:r>
              <a:rPr lang="en-US" dirty="0" smtClean="0"/>
              <a:t>.</a:t>
            </a:r>
          </a:p>
          <a:p>
            <a:pPr lvl="1"/>
            <a:r>
              <a:rPr lang="en-US" dirty="0"/>
              <a:t>When the other executable code is run</a:t>
            </a:r>
            <a:r>
              <a:rPr lang="en-US" dirty="0" smtClean="0"/>
              <a:t>, the </a:t>
            </a:r>
            <a:r>
              <a:rPr lang="en-US" dirty="0"/>
              <a:t>virus also executes and has the opportunity to infect other files and</a:t>
            </a:r>
            <a:br>
              <a:rPr lang="en-US" dirty="0"/>
            </a:br>
            <a:r>
              <a:rPr lang="en-US" dirty="0"/>
              <a:t>perform any other nefarious actions it was designed to do</a:t>
            </a:r>
            <a:r>
              <a:rPr lang="en-US" dirty="0" smtClean="0"/>
              <a:t>.</a:t>
            </a:r>
          </a:p>
          <a:p>
            <a:pPr lvl="1"/>
            <a:r>
              <a:rPr lang="en-US" dirty="0" smtClean="0"/>
              <a:t>The </a:t>
            </a:r>
            <a:r>
              <a:rPr lang="en-US" dirty="0"/>
              <a:t>specific </a:t>
            </a:r>
            <a:r>
              <a:rPr lang="en-US" dirty="0" smtClean="0"/>
              <a:t>way that </a:t>
            </a:r>
            <a:r>
              <a:rPr lang="en-US" dirty="0"/>
              <a:t>a virus infects other files, and the type of files it infects, depends on the type of </a:t>
            </a:r>
            <a:r>
              <a:rPr lang="en-US" dirty="0" smtClean="0"/>
              <a:t>virus.</a:t>
            </a:r>
          </a:p>
          <a:p>
            <a:pPr lvl="1"/>
            <a:r>
              <a:rPr lang="en-US" dirty="0" smtClean="0"/>
              <a:t>The </a:t>
            </a:r>
            <a:r>
              <a:rPr lang="en-US" dirty="0"/>
              <a:t>first viruses created were of two </a:t>
            </a:r>
            <a:r>
              <a:rPr lang="en-US" dirty="0" smtClean="0"/>
              <a:t>types:</a:t>
            </a:r>
          </a:p>
          <a:p>
            <a:pPr lvl="2"/>
            <a:r>
              <a:rPr lang="en-US" dirty="0" smtClean="0"/>
              <a:t>Boot sector viruses </a:t>
            </a:r>
            <a:r>
              <a:rPr lang="en-US" dirty="0"/>
              <a:t>and program </a:t>
            </a:r>
            <a:r>
              <a:rPr lang="en-US" dirty="0" smtClean="0"/>
              <a:t>viruses</a:t>
            </a:r>
            <a:endParaRPr lang="en-US" dirty="0"/>
          </a:p>
        </p:txBody>
      </p:sp>
    </p:spTree>
    <p:extLst>
      <p:ext uri="{BB962C8B-B14F-4D97-AF65-F5344CB8AC3E}">
        <p14:creationId xmlns:p14="http://schemas.microsoft.com/office/powerpoint/2010/main" val="28745925"/>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Viruses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smtClean="0"/>
              <a:t>A boot sector virus infects the boot sector portion of a floppy disk or hard drive.</a:t>
            </a:r>
          </a:p>
          <a:p>
            <a:r>
              <a:rPr lang="en-US" dirty="0" smtClean="0"/>
              <a:t>A program virus attaches itself to executable files so that it is executed before the program executes.</a:t>
            </a:r>
          </a:p>
          <a:p>
            <a:pPr lvl="1"/>
            <a:r>
              <a:rPr lang="en-US" dirty="0" smtClean="0"/>
              <a:t>Most program viruses also hide a nefarious purpose, such as deleting the hard drive data.</a:t>
            </a:r>
          </a:p>
          <a:p>
            <a:r>
              <a:rPr lang="en-US" dirty="0" smtClean="0"/>
              <a:t>A macro virus results from software that includes macro-programming languages.</a:t>
            </a:r>
          </a:p>
          <a:p>
            <a:pPr lvl="1"/>
            <a:r>
              <a:rPr lang="en-US" dirty="0" smtClean="0"/>
              <a:t>Best practice is to advise users never to open a document attached to an e-mail if it seems at all suspicious.</a:t>
            </a:r>
            <a:endParaRPr lang="en-US" dirty="0"/>
          </a:p>
        </p:txBody>
      </p:sp>
    </p:spTree>
    <p:extLst>
      <p:ext uri="{BB962C8B-B14F-4D97-AF65-F5344CB8AC3E}">
        <p14:creationId xmlns:p14="http://schemas.microsoft.com/office/powerpoint/2010/main" val="56938362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Machine Hardening</a:t>
            </a:r>
          </a:p>
        </p:txBody>
      </p:sp>
      <p:sp>
        <p:nvSpPr>
          <p:cNvPr id="3" name="Content Placeholder 2"/>
          <p:cNvSpPr>
            <a:spLocks noGrp="1"/>
          </p:cNvSpPr>
          <p:nvPr>
            <p:ph idx="1"/>
          </p:nvPr>
        </p:nvSpPr>
        <p:spPr/>
        <p:txBody>
          <a:bodyPr/>
          <a:lstStyle/>
          <a:p>
            <a:r>
              <a:rPr lang="en-US" dirty="0"/>
              <a:t>The key management issue behind running a secure server setup is to identify the specific needs of a server for its proper operation and enable only items necessary for those functions</a:t>
            </a:r>
            <a:r>
              <a:rPr lang="en-US" dirty="0" smtClean="0"/>
              <a:t>.</a:t>
            </a:r>
          </a:p>
          <a:p>
            <a:pPr lvl="1"/>
            <a:r>
              <a:rPr lang="en-US" dirty="0"/>
              <a:t>Reducing the attack surface area associated with a server reduces the vulnerabilities now and in the future as updates are required.</a:t>
            </a:r>
          </a:p>
          <a:p>
            <a:pPr lvl="1"/>
            <a:r>
              <a:rPr lang="en-US" dirty="0"/>
              <a:t>Once a server has been built </a:t>
            </a:r>
            <a:r>
              <a:rPr lang="en-US" dirty="0" smtClean="0"/>
              <a:t>and is </a:t>
            </a:r>
            <a:r>
              <a:rPr lang="en-US" dirty="0"/>
              <a:t>ready to </a:t>
            </a:r>
            <a:r>
              <a:rPr lang="en-US" dirty="0" smtClean="0"/>
              <a:t>be placed </a:t>
            </a:r>
            <a:r>
              <a:rPr lang="en-US" dirty="0"/>
              <a:t>into operation</a:t>
            </a:r>
            <a:r>
              <a:rPr lang="en-US" dirty="0" smtClean="0"/>
              <a:t>, the </a:t>
            </a:r>
            <a:r>
              <a:rPr lang="en-US" dirty="0"/>
              <a:t>recording of hash values on all </a:t>
            </a:r>
            <a:r>
              <a:rPr lang="en-US" dirty="0" smtClean="0"/>
              <a:t>of its </a:t>
            </a:r>
            <a:r>
              <a:rPr lang="en-US" dirty="0"/>
              <a:t>crucial files will provide </a:t>
            </a:r>
            <a:r>
              <a:rPr lang="en-US" dirty="0" smtClean="0"/>
              <a:t>valuable information later.</a:t>
            </a:r>
            <a:endParaRPr lang="en-US" dirty="0"/>
          </a:p>
        </p:txBody>
      </p:sp>
    </p:spTree>
    <p:extLst>
      <p:ext uri="{BB962C8B-B14F-4D97-AF65-F5344CB8AC3E}">
        <p14:creationId xmlns:p14="http://schemas.microsoft.com/office/powerpoint/2010/main" val="2729449687"/>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Viruses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343400"/>
          </a:xfrm>
        </p:spPr>
        <p:txBody>
          <a:bodyPr/>
          <a:lstStyle/>
          <a:p>
            <a:r>
              <a:rPr lang="en-US" dirty="0" smtClean="0"/>
              <a:t>To avoid virus infection:</a:t>
            </a:r>
          </a:p>
          <a:p>
            <a:pPr lvl="1"/>
            <a:r>
              <a:rPr lang="en-US" dirty="0" smtClean="0"/>
              <a:t>Be cautious about </a:t>
            </a:r>
            <a:r>
              <a:rPr lang="en-US" dirty="0"/>
              <a:t>executing programs or opening </a:t>
            </a:r>
            <a:r>
              <a:rPr lang="en-US" dirty="0" smtClean="0"/>
              <a:t>documents sent </a:t>
            </a:r>
            <a:r>
              <a:rPr lang="en-US" dirty="0"/>
              <a:t>to </a:t>
            </a:r>
            <a:r>
              <a:rPr lang="en-US" dirty="0" smtClean="0"/>
              <a:t>you.</a:t>
            </a:r>
          </a:p>
          <a:p>
            <a:pPr lvl="1"/>
            <a:r>
              <a:rPr lang="en-US" dirty="0" smtClean="0"/>
              <a:t>Install </a:t>
            </a:r>
            <a:r>
              <a:rPr lang="en-US" dirty="0"/>
              <a:t>and run an antivirus </a:t>
            </a:r>
            <a:r>
              <a:rPr lang="en-US" dirty="0" smtClean="0"/>
              <a:t>program</a:t>
            </a:r>
            <a:r>
              <a:rPr lang="en-US" dirty="0"/>
              <a:t> </a:t>
            </a:r>
            <a:r>
              <a:rPr lang="en-US" dirty="0" smtClean="0"/>
              <a:t>and maintain </a:t>
            </a:r>
            <a:r>
              <a:rPr lang="en-US" dirty="0"/>
              <a:t>an up-to-date listing of virus signatures for </a:t>
            </a:r>
            <a:r>
              <a:rPr lang="en-US" dirty="0" smtClean="0"/>
              <a:t>the software.</a:t>
            </a:r>
          </a:p>
          <a:p>
            <a:pPr lvl="1"/>
            <a:r>
              <a:rPr lang="en-US" dirty="0"/>
              <a:t>S</a:t>
            </a:r>
            <a:r>
              <a:rPr lang="en-US" dirty="0" smtClean="0"/>
              <a:t>tay </a:t>
            </a:r>
            <a:r>
              <a:rPr lang="en-US" dirty="0"/>
              <a:t>on top of the latest updates </a:t>
            </a:r>
            <a:r>
              <a:rPr lang="en-US" dirty="0" smtClean="0"/>
              <a:t>for known viruses.</a:t>
            </a:r>
          </a:p>
          <a:p>
            <a:r>
              <a:rPr lang="en-US" dirty="0"/>
              <a:t>Two advances in virus </a:t>
            </a:r>
            <a:r>
              <a:rPr lang="en-US" dirty="0" smtClean="0"/>
              <a:t>writing have </a:t>
            </a:r>
            <a:r>
              <a:rPr lang="en-US" dirty="0"/>
              <a:t>made it more difficult for antivirus software to detect </a:t>
            </a:r>
            <a:r>
              <a:rPr lang="en-US" dirty="0" smtClean="0"/>
              <a:t>viruses.</a:t>
            </a:r>
          </a:p>
          <a:p>
            <a:pPr lvl="1"/>
            <a:r>
              <a:rPr lang="en-US" i="1" dirty="0"/>
              <a:t>Stealth </a:t>
            </a:r>
            <a:r>
              <a:rPr lang="en-US" i="1" dirty="0" smtClean="0"/>
              <a:t>virus</a:t>
            </a:r>
          </a:p>
          <a:p>
            <a:pPr lvl="1"/>
            <a:r>
              <a:rPr lang="en-US" i="1" dirty="0" smtClean="0"/>
              <a:t>Polymorphic virus</a:t>
            </a:r>
            <a:endParaRPr lang="en-US" i="1" dirty="0"/>
          </a:p>
        </p:txBody>
      </p:sp>
    </p:spTree>
    <p:extLst>
      <p:ext uri="{BB962C8B-B14F-4D97-AF65-F5344CB8AC3E}">
        <p14:creationId xmlns:p14="http://schemas.microsoft.com/office/powerpoint/2010/main" val="3838293826"/>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Viruses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267200"/>
          </a:xfrm>
        </p:spPr>
        <p:txBody>
          <a:bodyPr/>
          <a:lstStyle/>
          <a:p>
            <a:r>
              <a:rPr lang="en-US" dirty="0" smtClean="0"/>
              <a:t>Armored </a:t>
            </a:r>
            <a:r>
              <a:rPr lang="en-US" dirty="0"/>
              <a:t>viruses resist being </a:t>
            </a:r>
            <a:r>
              <a:rPr lang="en-US" dirty="0" smtClean="0"/>
              <a:t>reverse-engineered.</a:t>
            </a:r>
          </a:p>
          <a:p>
            <a:pPr lvl="1"/>
            <a:r>
              <a:rPr lang="en-US" dirty="0" smtClean="0"/>
              <a:t>Makes the </a:t>
            </a:r>
            <a:r>
              <a:rPr lang="en-US" dirty="0"/>
              <a:t>process of determining </a:t>
            </a:r>
            <a:r>
              <a:rPr lang="en-US" dirty="0" smtClean="0"/>
              <a:t>information from reverse engineering a viruses functionality more difficult.</a:t>
            </a:r>
            <a:endParaRPr lang="en-US" dirty="0"/>
          </a:p>
          <a:p>
            <a:r>
              <a:rPr lang="en-US" dirty="0" smtClean="0"/>
              <a:t>Users are susceptible to virus hoaxes due to prior virus outbreaks.</a:t>
            </a:r>
          </a:p>
          <a:p>
            <a:pPr lvl="1"/>
            <a:r>
              <a:rPr lang="en-US" dirty="0" smtClean="0"/>
              <a:t>Word </a:t>
            </a:r>
            <a:r>
              <a:rPr lang="en-US" dirty="0"/>
              <a:t>is spread about a new virus and </a:t>
            </a:r>
            <a:r>
              <a:rPr lang="en-US" dirty="0" smtClean="0"/>
              <a:t>the danger </a:t>
            </a:r>
            <a:r>
              <a:rPr lang="en-US" dirty="0"/>
              <a:t>it poses</a:t>
            </a:r>
            <a:r>
              <a:rPr lang="en-US" dirty="0" smtClean="0"/>
              <a:t>.</a:t>
            </a:r>
          </a:p>
          <a:p>
            <a:pPr lvl="1"/>
            <a:r>
              <a:rPr lang="en-US" dirty="0" smtClean="0"/>
              <a:t>A hoax may </a:t>
            </a:r>
            <a:r>
              <a:rPr lang="en-US" dirty="0"/>
              <a:t>warn users to not read certain files or connect to the </a:t>
            </a:r>
            <a:r>
              <a:rPr lang="en-US" dirty="0" smtClean="0"/>
              <a:t>Internet.</a:t>
            </a:r>
          </a:p>
          <a:p>
            <a:pPr lvl="1"/>
            <a:r>
              <a:rPr lang="en-US" dirty="0" smtClean="0"/>
              <a:t>Hoaxes </a:t>
            </a:r>
            <a:r>
              <a:rPr lang="en-US" dirty="0"/>
              <a:t>can actually be even more destructive than just wasting </a:t>
            </a:r>
            <a:r>
              <a:rPr lang="en-US" dirty="0" smtClean="0"/>
              <a:t>time and </a:t>
            </a:r>
            <a:r>
              <a:rPr lang="en-US" dirty="0"/>
              <a:t>bandwidth</a:t>
            </a:r>
            <a:r>
              <a:rPr lang="en-US" dirty="0" smtClean="0"/>
              <a:t>.</a:t>
            </a:r>
            <a:endParaRPr lang="en-US" dirty="0"/>
          </a:p>
        </p:txBody>
      </p:sp>
    </p:spTree>
    <p:extLst>
      <p:ext uri="{BB962C8B-B14F-4D97-AF65-F5344CB8AC3E}">
        <p14:creationId xmlns:p14="http://schemas.microsoft.com/office/powerpoint/2010/main" val="3629665201"/>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Worms</a:t>
            </a:r>
            <a:endParaRPr lang="en-US" dirty="0"/>
          </a:p>
        </p:txBody>
      </p:sp>
      <p:sp>
        <p:nvSpPr>
          <p:cNvPr id="3" name="Content Placeholder 2"/>
          <p:cNvSpPr>
            <a:spLocks noGrp="1"/>
          </p:cNvSpPr>
          <p:nvPr>
            <p:ph idx="1"/>
          </p:nvPr>
        </p:nvSpPr>
        <p:spPr>
          <a:xfrm>
            <a:off x="457200" y="1981200"/>
            <a:ext cx="8229600" cy="4648200"/>
          </a:xfrm>
        </p:spPr>
        <p:txBody>
          <a:bodyPr/>
          <a:lstStyle/>
          <a:p>
            <a:r>
              <a:rPr lang="en-US" b="1" dirty="0"/>
              <a:t>Worms</a:t>
            </a:r>
            <a:r>
              <a:rPr lang="en-US" dirty="0"/>
              <a:t> are pieces of code that attempt to penetrate networks and computer systems</a:t>
            </a:r>
            <a:r>
              <a:rPr lang="en-US" dirty="0" smtClean="0"/>
              <a:t>.</a:t>
            </a:r>
          </a:p>
          <a:p>
            <a:pPr lvl="1"/>
            <a:r>
              <a:rPr lang="en-US" dirty="0"/>
              <a:t>Once a penetration occurs, the worm </a:t>
            </a:r>
            <a:r>
              <a:rPr lang="en-US" dirty="0" smtClean="0"/>
              <a:t>will create </a:t>
            </a:r>
            <a:r>
              <a:rPr lang="en-US" dirty="0"/>
              <a:t>a new copy of itself on the penetrated </a:t>
            </a:r>
            <a:r>
              <a:rPr lang="en-US" dirty="0" smtClean="0"/>
              <a:t>system.</a:t>
            </a:r>
          </a:p>
          <a:p>
            <a:pPr lvl="1"/>
            <a:r>
              <a:rPr lang="en-US" dirty="0" smtClean="0"/>
              <a:t>Reproduction </a:t>
            </a:r>
            <a:r>
              <a:rPr lang="en-US" dirty="0"/>
              <a:t>of </a:t>
            </a:r>
            <a:r>
              <a:rPr lang="en-US" dirty="0" smtClean="0"/>
              <a:t>a worm </a:t>
            </a:r>
            <a:r>
              <a:rPr lang="en-US" dirty="0"/>
              <a:t>thus does not rely on </a:t>
            </a:r>
            <a:r>
              <a:rPr lang="en-US" dirty="0" smtClean="0"/>
              <a:t>the attachment </a:t>
            </a:r>
            <a:r>
              <a:rPr lang="en-US" dirty="0"/>
              <a:t>of the virus to another piece </a:t>
            </a:r>
            <a:r>
              <a:rPr lang="en-US" dirty="0" smtClean="0"/>
              <a:t>of code </a:t>
            </a:r>
            <a:r>
              <a:rPr lang="en-US" dirty="0"/>
              <a:t>or to a file, which is the definition of a virus</a:t>
            </a:r>
            <a:r>
              <a:rPr lang="en-US" dirty="0" smtClean="0"/>
              <a:t>.</a:t>
            </a:r>
          </a:p>
          <a:p>
            <a:r>
              <a:rPr lang="en-US" dirty="0" smtClean="0"/>
              <a:t>There is an important distinction:</a:t>
            </a:r>
          </a:p>
          <a:p>
            <a:pPr lvl="1"/>
            <a:r>
              <a:rPr lang="en-US" dirty="0" smtClean="0"/>
              <a:t>Virus</a:t>
            </a:r>
            <a:r>
              <a:rPr lang="en-US" dirty="0"/>
              <a:t> </a:t>
            </a:r>
            <a:r>
              <a:rPr lang="en-US" dirty="0" smtClean="0"/>
              <a:t>code </a:t>
            </a:r>
            <a:r>
              <a:rPr lang="en-US" dirty="0"/>
              <a:t>has to attach itself to something </a:t>
            </a:r>
            <a:r>
              <a:rPr lang="en-US" dirty="0" smtClean="0"/>
              <a:t>else.</a:t>
            </a:r>
          </a:p>
          <a:p>
            <a:pPr lvl="1"/>
            <a:r>
              <a:rPr lang="en-US" dirty="0" smtClean="0"/>
              <a:t>Worm</a:t>
            </a:r>
            <a:r>
              <a:rPr lang="en-US" dirty="0"/>
              <a:t> </a:t>
            </a:r>
            <a:r>
              <a:rPr lang="en-US" dirty="0" smtClean="0"/>
              <a:t>code can </a:t>
            </a:r>
            <a:r>
              <a:rPr lang="en-US" dirty="0"/>
              <a:t>“survive” on its </a:t>
            </a:r>
            <a:r>
              <a:rPr lang="en-US" dirty="0" smtClean="0"/>
              <a:t>own.</a:t>
            </a:r>
            <a:endParaRPr lang="en-US" dirty="0"/>
          </a:p>
        </p:txBody>
      </p:sp>
    </p:spTree>
    <p:extLst>
      <p:ext uri="{BB962C8B-B14F-4D97-AF65-F5344CB8AC3E}">
        <p14:creationId xmlns:p14="http://schemas.microsoft.com/office/powerpoint/2010/main" val="155119966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Worms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Protection </a:t>
            </a:r>
            <a:r>
              <a:rPr lang="en-US" dirty="0" smtClean="0"/>
              <a:t>against worms </a:t>
            </a:r>
            <a:r>
              <a:rPr lang="en-US" dirty="0"/>
              <a:t>depends on the type of </a:t>
            </a:r>
            <a:r>
              <a:rPr lang="en-US" dirty="0" smtClean="0"/>
              <a:t>worm.</a:t>
            </a:r>
          </a:p>
          <a:p>
            <a:r>
              <a:rPr lang="en-US" dirty="0" smtClean="0"/>
              <a:t>Avoid </a:t>
            </a:r>
            <a:r>
              <a:rPr lang="en-US" dirty="0"/>
              <a:t>w</a:t>
            </a:r>
            <a:r>
              <a:rPr lang="en-US" dirty="0" smtClean="0"/>
              <a:t>orms attached </a:t>
            </a:r>
            <a:r>
              <a:rPr lang="en-US" dirty="0"/>
              <a:t>and propagated </a:t>
            </a:r>
            <a:r>
              <a:rPr lang="en-US" dirty="0" smtClean="0"/>
              <a:t>by e-mail</a:t>
            </a:r>
            <a:r>
              <a:rPr lang="en-US" dirty="0"/>
              <a:t>.</a:t>
            </a:r>
            <a:endParaRPr lang="en-US" dirty="0" smtClean="0"/>
          </a:p>
          <a:p>
            <a:pPr lvl="1"/>
            <a:r>
              <a:rPr lang="en-US" dirty="0" smtClean="0"/>
              <a:t>Do not open </a:t>
            </a:r>
            <a:r>
              <a:rPr lang="en-US" dirty="0"/>
              <a:t>files </a:t>
            </a:r>
            <a:r>
              <a:rPr lang="en-US" dirty="0" smtClean="0"/>
              <a:t>or run attachments </a:t>
            </a:r>
            <a:r>
              <a:rPr lang="en-US" dirty="0"/>
              <a:t>unless you are absolutely sure of their origin and integrity</a:t>
            </a:r>
            <a:r>
              <a:rPr lang="en-US" dirty="0" smtClean="0"/>
              <a:t>.</a:t>
            </a:r>
          </a:p>
          <a:p>
            <a:r>
              <a:rPr lang="en-US" dirty="0" smtClean="0"/>
              <a:t>Secure </a:t>
            </a:r>
            <a:r>
              <a:rPr lang="en-US" dirty="0"/>
              <a:t>systems and networks against </a:t>
            </a:r>
            <a:r>
              <a:rPr lang="en-US" dirty="0" smtClean="0"/>
              <a:t>penetration.</a:t>
            </a:r>
          </a:p>
          <a:p>
            <a:pPr lvl="1"/>
            <a:r>
              <a:rPr lang="en-US" dirty="0" smtClean="0"/>
              <a:t>Install </a:t>
            </a:r>
            <a:r>
              <a:rPr lang="en-US" dirty="0"/>
              <a:t>patches, eliminate unused and unnecessary services, enforce good password security, and use firewalls and intrusion detection systems</a:t>
            </a:r>
            <a:r>
              <a:rPr lang="en-US" dirty="0" smtClean="0"/>
              <a:t>.</a:t>
            </a:r>
          </a:p>
          <a:p>
            <a:r>
              <a:rPr lang="en-US" dirty="0" smtClean="0"/>
              <a:t>Sophisticated attacks are </a:t>
            </a:r>
            <a:r>
              <a:rPr lang="en-US" dirty="0"/>
              <a:t>almost impossible to avoid</a:t>
            </a:r>
            <a:r>
              <a:rPr lang="en-US" dirty="0" smtClean="0"/>
              <a:t>.</a:t>
            </a:r>
            <a:endParaRPr lang="en-US" dirty="0"/>
          </a:p>
        </p:txBody>
      </p:sp>
    </p:spTree>
    <p:extLst>
      <p:ext uri="{BB962C8B-B14F-4D97-AF65-F5344CB8AC3E}">
        <p14:creationId xmlns:p14="http://schemas.microsoft.com/office/powerpoint/2010/main" val="2407721394"/>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Polymorphic Malware</a:t>
            </a:r>
          </a:p>
        </p:txBody>
      </p:sp>
      <p:sp>
        <p:nvSpPr>
          <p:cNvPr id="3" name="Content Placeholder 2"/>
          <p:cNvSpPr>
            <a:spLocks noGrp="1"/>
          </p:cNvSpPr>
          <p:nvPr>
            <p:ph idx="1"/>
          </p:nvPr>
        </p:nvSpPr>
        <p:spPr/>
        <p:txBody>
          <a:bodyPr/>
          <a:lstStyle/>
          <a:p>
            <a:r>
              <a:rPr lang="en-US" dirty="0"/>
              <a:t>One of the primary means of avoiding detection by sensors is the use of </a:t>
            </a:r>
            <a:r>
              <a:rPr lang="en-US" i="1" dirty="0"/>
              <a:t>polymorphic </a:t>
            </a:r>
            <a:r>
              <a:rPr lang="en-US" i="1" dirty="0" smtClean="0"/>
              <a:t>code</a:t>
            </a:r>
            <a:r>
              <a:rPr lang="en-US" dirty="0" smtClean="0"/>
              <a:t>.</a:t>
            </a:r>
          </a:p>
          <a:p>
            <a:pPr lvl="1"/>
            <a:r>
              <a:rPr lang="en-US" dirty="0" smtClean="0"/>
              <a:t>This is code </a:t>
            </a:r>
            <a:r>
              <a:rPr lang="en-US" dirty="0"/>
              <a:t>that changes on a regular </a:t>
            </a:r>
            <a:r>
              <a:rPr lang="en-US" dirty="0" smtClean="0"/>
              <a:t>basis.</a:t>
            </a:r>
          </a:p>
          <a:p>
            <a:pPr lvl="1"/>
            <a:r>
              <a:rPr lang="en-US" dirty="0" smtClean="0"/>
              <a:t>These </a:t>
            </a:r>
            <a:r>
              <a:rPr lang="en-US" dirty="0"/>
              <a:t>changes or mutations are designed not to affect the functionality of the code, but rather to mask any signature from </a:t>
            </a:r>
            <a:r>
              <a:rPr lang="en-US" dirty="0" smtClean="0"/>
              <a:t>detection.</a:t>
            </a:r>
          </a:p>
          <a:p>
            <a:pPr lvl="1"/>
            <a:r>
              <a:rPr lang="en-US" dirty="0" smtClean="0"/>
              <a:t>Polymorphic </a:t>
            </a:r>
            <a:r>
              <a:rPr lang="en-US" dirty="0"/>
              <a:t>programs can change their coding after each use, making each replicant different from a detection point of view.</a:t>
            </a:r>
          </a:p>
        </p:txBody>
      </p:sp>
    </p:spTree>
    <p:extLst>
      <p:ext uri="{BB962C8B-B14F-4D97-AF65-F5344CB8AC3E}">
        <p14:creationId xmlns:p14="http://schemas.microsoft.com/office/powerpoint/2010/main" val="3387388306"/>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Trojan Horses</a:t>
            </a:r>
          </a:p>
        </p:txBody>
      </p:sp>
      <p:sp>
        <p:nvSpPr>
          <p:cNvPr id="12291" name="Rectangle 3"/>
          <p:cNvSpPr>
            <a:spLocks noGrp="1" noChangeArrowheads="1"/>
          </p:cNvSpPr>
          <p:nvPr>
            <p:ph idx="1"/>
          </p:nvPr>
        </p:nvSpPr>
        <p:spPr/>
        <p:txBody>
          <a:bodyPr/>
          <a:lstStyle/>
          <a:p>
            <a:r>
              <a:rPr lang="en-US" dirty="0"/>
              <a:t>A Trojan horse, or simply </a:t>
            </a:r>
            <a:r>
              <a:rPr lang="en-US" b="1" dirty="0"/>
              <a:t>Trojan</a:t>
            </a:r>
            <a:r>
              <a:rPr lang="en-US" dirty="0"/>
              <a:t>, is a piece of software that appears </a:t>
            </a:r>
            <a:r>
              <a:rPr lang="en-US" dirty="0" smtClean="0"/>
              <a:t>to do </a:t>
            </a:r>
            <a:r>
              <a:rPr lang="en-US" dirty="0"/>
              <a:t>one thing (and may, in fact, actually do that thing) but hides </a:t>
            </a:r>
            <a:r>
              <a:rPr lang="en-US" dirty="0" smtClean="0"/>
              <a:t>some other </a:t>
            </a:r>
            <a:r>
              <a:rPr lang="en-US" dirty="0"/>
              <a:t>functionality</a:t>
            </a:r>
            <a:r>
              <a:rPr lang="en-US" dirty="0" smtClean="0"/>
              <a:t>.</a:t>
            </a:r>
          </a:p>
          <a:p>
            <a:pPr lvl="1"/>
            <a:r>
              <a:rPr lang="en-US" dirty="0" smtClean="0"/>
              <a:t>A </a:t>
            </a:r>
            <a:r>
              <a:rPr lang="en-US" dirty="0"/>
              <a:t>Trojan is a standalone program that must be copied</a:t>
            </a:r>
            <a:br>
              <a:rPr lang="en-US" dirty="0"/>
            </a:br>
            <a:r>
              <a:rPr lang="en-US" dirty="0"/>
              <a:t>and installed by the </a:t>
            </a:r>
            <a:r>
              <a:rPr lang="en-US" dirty="0" smtClean="0"/>
              <a:t>user.</a:t>
            </a:r>
          </a:p>
          <a:p>
            <a:r>
              <a:rPr lang="en-US" dirty="0" smtClean="0"/>
              <a:t>To prevent the introduction of a Trojan:</a:t>
            </a:r>
          </a:p>
          <a:p>
            <a:pPr lvl="1"/>
            <a:r>
              <a:rPr lang="en-US" dirty="0" smtClean="0">
                <a:cs typeface="ヒラギノ角ゴ Pro W3" pitchFamily="-111" charset="-128"/>
              </a:rPr>
              <a:t>Never </a:t>
            </a:r>
            <a:r>
              <a:rPr lang="en-US" dirty="0">
                <a:cs typeface="ヒラギノ角ゴ Pro W3" pitchFamily="-111" charset="-128"/>
              </a:rPr>
              <a:t>to run software if you are unsure of its origin, security, and </a:t>
            </a:r>
            <a:r>
              <a:rPr lang="en-US" dirty="0" smtClean="0">
                <a:cs typeface="ヒラギノ角ゴ Pro W3" pitchFamily="-111" charset="-128"/>
              </a:rPr>
              <a:t>integrity</a:t>
            </a:r>
          </a:p>
          <a:p>
            <a:pPr lvl="1"/>
            <a:r>
              <a:rPr lang="en-US" dirty="0" smtClean="0">
                <a:cs typeface="ヒラギノ角ゴ Pro W3" pitchFamily="-111" charset="-128"/>
              </a:rPr>
              <a:t>Keep </a:t>
            </a:r>
            <a:r>
              <a:rPr lang="en-US" dirty="0">
                <a:cs typeface="ヒラギノ角ゴ Pro W3" pitchFamily="-111" charset="-128"/>
              </a:rPr>
              <a:t>a virus-checking program running on the </a:t>
            </a:r>
            <a:r>
              <a:rPr lang="en-US" dirty="0" smtClean="0">
                <a:cs typeface="ヒラギノ角ゴ Pro W3" pitchFamily="-111" charset="-128"/>
              </a:rPr>
              <a:t>system</a:t>
            </a:r>
            <a:endParaRPr lang="en-US" dirty="0" smtClean="0"/>
          </a:p>
        </p:txBody>
      </p:sp>
    </p:spTree>
    <p:extLst>
      <p:ext uri="{BB962C8B-B14F-4D97-AF65-F5344CB8AC3E}">
        <p14:creationId xmlns:p14="http://schemas.microsoft.com/office/powerpoint/2010/main" val="4870614"/>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Rootkits</a:t>
            </a:r>
          </a:p>
        </p:txBody>
      </p:sp>
      <p:sp>
        <p:nvSpPr>
          <p:cNvPr id="12291" name="Rectangle 3"/>
          <p:cNvSpPr>
            <a:spLocks noGrp="1" noChangeArrowheads="1"/>
          </p:cNvSpPr>
          <p:nvPr>
            <p:ph idx="1"/>
          </p:nvPr>
        </p:nvSpPr>
        <p:spPr>
          <a:xfrm>
            <a:off x="457200" y="1981200"/>
            <a:ext cx="8229600" cy="5181600"/>
          </a:xfrm>
        </p:spPr>
        <p:txBody>
          <a:bodyPr/>
          <a:lstStyle/>
          <a:p>
            <a:r>
              <a:rPr lang="en-US" dirty="0"/>
              <a:t>A </a:t>
            </a:r>
            <a:r>
              <a:rPr lang="en-US" b="1" dirty="0"/>
              <a:t>rootkit</a:t>
            </a:r>
            <a:r>
              <a:rPr lang="en-US" dirty="0"/>
              <a:t> is a form of malware </a:t>
            </a:r>
            <a:r>
              <a:rPr lang="en-US" dirty="0" smtClean="0"/>
              <a:t>specifically </a:t>
            </a:r>
            <a:r>
              <a:rPr lang="en-US" dirty="0"/>
              <a:t>designed to modify </a:t>
            </a:r>
            <a:r>
              <a:rPr lang="en-US" dirty="0" smtClean="0"/>
              <a:t>the operation </a:t>
            </a:r>
            <a:r>
              <a:rPr lang="en-US" dirty="0"/>
              <a:t>of the operating system in some fashion to facilitate </a:t>
            </a:r>
            <a:r>
              <a:rPr lang="en-US" dirty="0" smtClean="0"/>
              <a:t>nonstandard functionality.</a:t>
            </a:r>
          </a:p>
          <a:p>
            <a:pPr lvl="1"/>
            <a:r>
              <a:rPr lang="en-US" dirty="0"/>
              <a:t>C</a:t>
            </a:r>
            <a:r>
              <a:rPr lang="en-US" dirty="0" smtClean="0"/>
              <a:t>an </a:t>
            </a:r>
            <a:r>
              <a:rPr lang="en-US" dirty="0"/>
              <a:t>do virtually </a:t>
            </a:r>
            <a:r>
              <a:rPr lang="en-US" dirty="0" smtClean="0"/>
              <a:t>anything that </a:t>
            </a:r>
            <a:r>
              <a:rPr lang="en-US" dirty="0"/>
              <a:t>the operating system </a:t>
            </a:r>
            <a:r>
              <a:rPr lang="en-US" dirty="0" smtClean="0"/>
              <a:t>does</a:t>
            </a:r>
          </a:p>
          <a:p>
            <a:pPr lvl="1"/>
            <a:r>
              <a:rPr lang="en-US" dirty="0" smtClean="0"/>
              <a:t>Designed </a:t>
            </a:r>
            <a:r>
              <a:rPr lang="en-US" dirty="0"/>
              <a:t>to </a:t>
            </a:r>
            <a:r>
              <a:rPr lang="en-US" dirty="0" smtClean="0"/>
              <a:t>avoid the </a:t>
            </a:r>
            <a:r>
              <a:rPr lang="en-US" dirty="0"/>
              <a:t>security functions of the operating system to avoid </a:t>
            </a:r>
            <a:r>
              <a:rPr lang="en-US" dirty="0" smtClean="0"/>
              <a:t>detection using subversion </a:t>
            </a:r>
            <a:r>
              <a:rPr lang="en-US" dirty="0"/>
              <a:t>or </a:t>
            </a:r>
            <a:r>
              <a:rPr lang="en-US" dirty="0" smtClean="0"/>
              <a:t>evasion</a:t>
            </a:r>
          </a:p>
          <a:p>
            <a:pPr lvl="1"/>
            <a:r>
              <a:rPr lang="en-US" dirty="0"/>
              <a:t>C</a:t>
            </a:r>
            <a:r>
              <a:rPr lang="en-US" dirty="0" smtClean="0"/>
              <a:t>an </a:t>
            </a:r>
            <a:r>
              <a:rPr lang="en-US" dirty="0"/>
              <a:t>load before the operating system loads, acting as a virtualization </a:t>
            </a:r>
            <a:r>
              <a:rPr lang="en-US" dirty="0" smtClean="0"/>
              <a:t>layer</a:t>
            </a:r>
          </a:p>
          <a:p>
            <a:pPr lvl="1"/>
            <a:r>
              <a:rPr lang="en-US" dirty="0" smtClean="0">
                <a:cs typeface="ヒラギノ角ゴ Pro W3" pitchFamily="-111" charset="-128"/>
              </a:rPr>
              <a:t>Acts </a:t>
            </a:r>
            <a:r>
              <a:rPr lang="en-US" dirty="0">
                <a:cs typeface="ヒラギノ角ゴ Pro W3" pitchFamily="-111" charset="-128"/>
              </a:rPr>
              <a:t>as a form of </a:t>
            </a:r>
            <a:r>
              <a:rPr lang="en-US" dirty="0" smtClean="0">
                <a:cs typeface="ヒラギノ角ゴ Pro W3" pitchFamily="-111" charset="-128"/>
              </a:rPr>
              <a:t>malware and </a:t>
            </a:r>
            <a:r>
              <a:rPr lang="en-US" dirty="0">
                <a:cs typeface="ヒラギノ角ゴ Pro W3" pitchFamily="-111" charset="-128"/>
              </a:rPr>
              <a:t>can exist in </a:t>
            </a:r>
            <a:r>
              <a:rPr lang="en-US" dirty="0" smtClean="0">
                <a:cs typeface="ヒラギノ角ゴ Pro W3" pitchFamily="-111" charset="-128"/>
              </a:rPr>
              <a:t>firmware and as </a:t>
            </a:r>
            <a:r>
              <a:rPr lang="en-US" dirty="0">
                <a:cs typeface="ヒラギノ角ゴ Pro W3" pitchFamily="-111" charset="-128"/>
              </a:rPr>
              <a:t>loadable library </a:t>
            </a:r>
            <a:r>
              <a:rPr lang="en-US" dirty="0" smtClean="0">
                <a:cs typeface="ヒラギノ角ゴ Pro W3" pitchFamily="-111" charset="-128"/>
              </a:rPr>
              <a:t>modules</a:t>
            </a:r>
          </a:p>
        </p:txBody>
      </p:sp>
    </p:spTree>
    <p:extLst>
      <p:ext uri="{BB962C8B-B14F-4D97-AF65-F5344CB8AC3E}">
        <p14:creationId xmlns:p14="http://schemas.microsoft.com/office/powerpoint/2010/main" val="1650285637"/>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Logic Bombs</a:t>
            </a:r>
          </a:p>
        </p:txBody>
      </p:sp>
      <p:sp>
        <p:nvSpPr>
          <p:cNvPr id="52227" name="Rectangle 3"/>
          <p:cNvSpPr>
            <a:spLocks noGrp="1" noChangeArrowheads="1"/>
          </p:cNvSpPr>
          <p:nvPr>
            <p:ph idx="1"/>
          </p:nvPr>
        </p:nvSpPr>
        <p:spPr/>
        <p:txBody>
          <a:bodyPr/>
          <a:lstStyle/>
          <a:p>
            <a:r>
              <a:rPr lang="en-US" altLang="en-US" b="1" dirty="0"/>
              <a:t>Logic </a:t>
            </a:r>
            <a:r>
              <a:rPr lang="en-US" altLang="en-US" b="1" dirty="0" smtClean="0"/>
              <a:t>bombs</a:t>
            </a:r>
            <a:r>
              <a:rPr lang="en-US" altLang="en-US" dirty="0" smtClean="0"/>
              <a:t> </a:t>
            </a:r>
            <a:r>
              <a:rPr lang="en-US" altLang="en-US" dirty="0"/>
              <a:t>are a type of malicious </a:t>
            </a:r>
            <a:r>
              <a:rPr lang="en-US" altLang="en-US" dirty="0" smtClean="0"/>
              <a:t>software that </a:t>
            </a:r>
            <a:r>
              <a:rPr lang="en-US" altLang="en-US" dirty="0"/>
              <a:t>is deliberately installed, generally by an authorized user</a:t>
            </a:r>
            <a:r>
              <a:rPr lang="en-US" altLang="en-US" dirty="0" smtClean="0"/>
              <a:t>.</a:t>
            </a:r>
          </a:p>
          <a:p>
            <a:pPr lvl="1"/>
            <a:r>
              <a:rPr lang="en-US" altLang="en-US" dirty="0" smtClean="0"/>
              <a:t>A </a:t>
            </a:r>
            <a:r>
              <a:rPr lang="en-US" altLang="en-US" dirty="0"/>
              <a:t>logic </a:t>
            </a:r>
            <a:r>
              <a:rPr lang="en-US" altLang="en-US" dirty="0" smtClean="0"/>
              <a:t>bomb is </a:t>
            </a:r>
            <a:r>
              <a:rPr lang="en-US" altLang="en-US" dirty="0"/>
              <a:t>a piece of code that sits dormant for a period of time until some </a:t>
            </a:r>
            <a:r>
              <a:rPr lang="en-US" altLang="en-US" dirty="0" smtClean="0"/>
              <a:t>event invokes </a:t>
            </a:r>
            <a:r>
              <a:rPr lang="en-US" altLang="en-US" dirty="0"/>
              <a:t>its malicious </a:t>
            </a:r>
            <a:r>
              <a:rPr lang="en-US" altLang="en-US" dirty="0" smtClean="0"/>
              <a:t>payload.</a:t>
            </a:r>
          </a:p>
          <a:p>
            <a:pPr lvl="1"/>
            <a:r>
              <a:rPr lang="en-US" dirty="0">
                <a:ea typeface="ヒラギノ角ゴ Pro W3" pitchFamily="-111" charset="-128"/>
                <a:cs typeface="ヒラギノ角ゴ Pro W3" pitchFamily="-111" charset="-128"/>
              </a:rPr>
              <a:t>Logic bombs are difficult to </a:t>
            </a:r>
            <a:r>
              <a:rPr lang="en-US" dirty="0" smtClean="0">
                <a:ea typeface="ヒラギノ角ゴ Pro W3" pitchFamily="-111" charset="-128"/>
                <a:cs typeface="ヒラギノ角ゴ Pro W3" pitchFamily="-111" charset="-128"/>
              </a:rPr>
              <a:t>detect.</a:t>
            </a:r>
            <a:endParaRPr lang="en-US" altLang="en-US" dirty="0" smtClean="0"/>
          </a:p>
          <a:p>
            <a:pPr lvl="1"/>
            <a:r>
              <a:rPr lang="en-US" dirty="0" smtClean="0">
                <a:ea typeface="ヒラギノ角ゴ Pro W3" pitchFamily="-111" charset="-128"/>
                <a:cs typeface="ヒラギノ角ゴ Pro W3" pitchFamily="-111" charset="-128"/>
              </a:rPr>
              <a:t>They demonstrate the </a:t>
            </a:r>
            <a:r>
              <a:rPr lang="en-US" dirty="0">
                <a:ea typeface="ヒラギノ角ゴ Pro W3" pitchFamily="-111" charset="-128"/>
                <a:cs typeface="ヒラギノ角ゴ Pro W3" pitchFamily="-111" charset="-128"/>
              </a:rPr>
              <a:t>need for a separation of duties and a periodic review of all programs and services that are running on a system.</a:t>
            </a:r>
            <a:endParaRPr lang="en-US" altLang="en-US" dirty="0" smtClean="0"/>
          </a:p>
          <a:p>
            <a:pPr lvl="1"/>
            <a:r>
              <a:rPr lang="en-US" altLang="en-US" dirty="0" smtClean="0"/>
              <a:t>They reinforce need for active backups.</a:t>
            </a:r>
          </a:p>
        </p:txBody>
      </p:sp>
    </p:spTree>
    <p:extLst>
      <p:ext uri="{BB962C8B-B14F-4D97-AF65-F5344CB8AC3E}">
        <p14:creationId xmlns:p14="http://schemas.microsoft.com/office/powerpoint/2010/main" val="3492293511"/>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Spyware</a:t>
            </a:r>
          </a:p>
        </p:txBody>
      </p:sp>
      <p:sp>
        <p:nvSpPr>
          <p:cNvPr id="51203" name="Rectangle 3"/>
          <p:cNvSpPr>
            <a:spLocks noGrp="1" noChangeArrowheads="1"/>
          </p:cNvSpPr>
          <p:nvPr>
            <p:ph idx="1"/>
          </p:nvPr>
        </p:nvSpPr>
        <p:spPr/>
        <p:txBody>
          <a:bodyPr/>
          <a:lstStyle/>
          <a:p>
            <a:r>
              <a:rPr lang="en-US" altLang="en-US" b="1" dirty="0"/>
              <a:t>Spyware</a:t>
            </a:r>
            <a:r>
              <a:rPr lang="en-US" altLang="en-US" dirty="0"/>
              <a:t> is software that “spies” on users, recording and reporting on </a:t>
            </a:r>
            <a:r>
              <a:rPr lang="en-US" altLang="en-US" dirty="0" smtClean="0"/>
              <a:t>their activities.</a:t>
            </a:r>
          </a:p>
          <a:p>
            <a:pPr lvl="1"/>
            <a:r>
              <a:rPr lang="en-US" altLang="en-US" dirty="0" smtClean="0"/>
              <a:t>Typically </a:t>
            </a:r>
            <a:r>
              <a:rPr lang="en-US" altLang="en-US" dirty="0"/>
              <a:t>installed without user knowledge, spyware can do </a:t>
            </a:r>
            <a:r>
              <a:rPr lang="en-US" altLang="en-US" dirty="0" smtClean="0"/>
              <a:t>a wide </a:t>
            </a:r>
            <a:r>
              <a:rPr lang="en-US" altLang="en-US" dirty="0"/>
              <a:t>range of </a:t>
            </a:r>
            <a:r>
              <a:rPr lang="en-US" altLang="en-US" dirty="0" smtClean="0"/>
              <a:t>activities.</a:t>
            </a:r>
          </a:p>
          <a:p>
            <a:pPr lvl="1"/>
            <a:r>
              <a:rPr lang="en-US" altLang="en-US" dirty="0" smtClean="0"/>
              <a:t>It </a:t>
            </a:r>
            <a:r>
              <a:rPr lang="en-US" altLang="en-US" dirty="0"/>
              <a:t>can record keystrokes (commonly called keylogging) when the user logs into specific web </a:t>
            </a:r>
            <a:r>
              <a:rPr lang="en-US" altLang="en-US" dirty="0" smtClean="0"/>
              <a:t>sites.</a:t>
            </a:r>
          </a:p>
          <a:p>
            <a:pPr lvl="2"/>
            <a:r>
              <a:rPr lang="en-US" altLang="en-US" dirty="0" smtClean="0"/>
              <a:t>It </a:t>
            </a:r>
            <a:r>
              <a:rPr lang="en-US" altLang="en-US" dirty="0"/>
              <a:t>can monitor how a </a:t>
            </a:r>
            <a:r>
              <a:rPr lang="en-US" altLang="en-US" dirty="0" smtClean="0"/>
              <a:t>user uses </a:t>
            </a:r>
            <a:r>
              <a:rPr lang="en-US" altLang="en-US" dirty="0"/>
              <a:t>a specific piece of software </a:t>
            </a:r>
            <a:r>
              <a:rPr lang="en-US" altLang="en-US" dirty="0" smtClean="0"/>
              <a:t>(monitor </a:t>
            </a:r>
            <a:r>
              <a:rPr lang="en-US" altLang="en-US" dirty="0"/>
              <a:t>attempts to cheat </a:t>
            </a:r>
            <a:r>
              <a:rPr lang="en-US" altLang="en-US" dirty="0" smtClean="0"/>
              <a:t>at games).</a:t>
            </a:r>
          </a:p>
          <a:p>
            <a:pPr lvl="1"/>
            <a:r>
              <a:rPr lang="en-US" altLang="en-US" dirty="0" smtClean="0">
                <a:ea typeface="ヒラギノ角ゴ Pro W3" pitchFamily="-112" charset="-128"/>
              </a:rPr>
              <a:t>Many </a:t>
            </a:r>
            <a:r>
              <a:rPr lang="en-US" altLang="en-US" dirty="0">
                <a:ea typeface="ヒラギノ角ゴ Pro W3" pitchFamily="-112" charset="-128"/>
              </a:rPr>
              <a:t>states have passed legislation banning the unapproved installation of </a:t>
            </a:r>
            <a:r>
              <a:rPr lang="en-US" altLang="en-US" dirty="0" smtClean="0">
                <a:ea typeface="ヒラギノ角ゴ Pro W3" pitchFamily="-112" charset="-128"/>
              </a:rPr>
              <a:t>software.</a:t>
            </a:r>
            <a:endParaRPr lang="en-US" altLang="en-US" dirty="0" smtClean="0"/>
          </a:p>
        </p:txBody>
      </p:sp>
    </p:spTree>
    <p:extLst>
      <p:ext uri="{BB962C8B-B14F-4D97-AF65-F5344CB8AC3E}">
        <p14:creationId xmlns:p14="http://schemas.microsoft.com/office/powerpoint/2010/main" val="1006351601"/>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Adware</a:t>
            </a:r>
            <a:endParaRPr lang="en-US" dirty="0"/>
          </a:p>
        </p:txBody>
      </p:sp>
      <p:sp>
        <p:nvSpPr>
          <p:cNvPr id="3" name="Content Placeholder 2"/>
          <p:cNvSpPr>
            <a:spLocks noGrp="1"/>
          </p:cNvSpPr>
          <p:nvPr>
            <p:ph idx="1"/>
          </p:nvPr>
        </p:nvSpPr>
        <p:spPr/>
        <p:txBody>
          <a:bodyPr/>
          <a:lstStyle/>
          <a:p>
            <a:r>
              <a:rPr lang="en-US" dirty="0"/>
              <a:t>Software that is supported by advertising is </a:t>
            </a:r>
            <a:r>
              <a:rPr lang="en-US" dirty="0" smtClean="0"/>
              <a:t>called </a:t>
            </a:r>
            <a:r>
              <a:rPr lang="en-US" i="1" dirty="0" smtClean="0"/>
              <a:t>adware</a:t>
            </a:r>
            <a:r>
              <a:rPr lang="en-US" dirty="0" smtClean="0"/>
              <a:t>.</a:t>
            </a:r>
            <a:endParaRPr lang="en-US" dirty="0"/>
          </a:p>
          <a:p>
            <a:r>
              <a:rPr lang="en-US" dirty="0" smtClean="0"/>
              <a:t>Adware </a:t>
            </a:r>
            <a:r>
              <a:rPr lang="en-US" dirty="0"/>
              <a:t>comes in many different </a:t>
            </a:r>
            <a:r>
              <a:rPr lang="en-US" dirty="0" smtClean="0"/>
              <a:t>forms:</a:t>
            </a:r>
          </a:p>
          <a:p>
            <a:pPr lvl="1"/>
            <a:r>
              <a:rPr lang="en-US" dirty="0" smtClean="0"/>
              <a:t>Legitimate adware</a:t>
            </a:r>
          </a:p>
          <a:p>
            <a:pPr lvl="2"/>
            <a:r>
              <a:rPr lang="en-US" dirty="0"/>
              <a:t>T</a:t>
            </a:r>
            <a:r>
              <a:rPr lang="en-US" dirty="0" smtClean="0"/>
              <a:t>he </a:t>
            </a:r>
            <a:r>
              <a:rPr lang="en-US" dirty="0"/>
              <a:t>user is aware of the advertising and agrees to the arrangement in </a:t>
            </a:r>
            <a:r>
              <a:rPr lang="en-US" dirty="0" smtClean="0"/>
              <a:t>return for </a:t>
            </a:r>
            <a:r>
              <a:rPr lang="en-US" dirty="0"/>
              <a:t>free use of the software</a:t>
            </a:r>
            <a:r>
              <a:rPr lang="en-US" dirty="0" smtClean="0"/>
              <a:t>.</a:t>
            </a:r>
          </a:p>
          <a:p>
            <a:pPr lvl="1"/>
            <a:r>
              <a:rPr lang="en-US" dirty="0" smtClean="0"/>
              <a:t>Adware in the </a:t>
            </a:r>
            <a:r>
              <a:rPr lang="en-US" dirty="0"/>
              <a:t>form of </a:t>
            </a:r>
            <a:r>
              <a:rPr lang="en-US" dirty="0" smtClean="0"/>
              <a:t>malware</a:t>
            </a:r>
          </a:p>
          <a:p>
            <a:pPr lvl="2"/>
            <a:r>
              <a:rPr lang="en-US" dirty="0" smtClean="0"/>
              <a:t>It is characterized </a:t>
            </a:r>
            <a:r>
              <a:rPr lang="en-US" dirty="0"/>
              <a:t>by software that presents unwanted </a:t>
            </a:r>
            <a:r>
              <a:rPr lang="en-US" dirty="0" smtClean="0"/>
              <a:t>ads.</a:t>
            </a:r>
          </a:p>
        </p:txBody>
      </p:sp>
    </p:spTree>
    <p:extLst>
      <p:ext uri="{BB962C8B-B14F-4D97-AF65-F5344CB8AC3E}">
        <p14:creationId xmlns:p14="http://schemas.microsoft.com/office/powerpoint/2010/main" val="188491938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Operating System </a:t>
            </a:r>
            <a:r>
              <a:rPr lang="en-US" dirty="0" smtClean="0"/>
              <a:t>Security and </a:t>
            </a:r>
            <a:r>
              <a:rPr lang="en-US" dirty="0"/>
              <a:t>Settings</a:t>
            </a:r>
          </a:p>
        </p:txBody>
      </p:sp>
      <p:sp>
        <p:nvSpPr>
          <p:cNvPr id="3" name="Content Placeholder 2"/>
          <p:cNvSpPr>
            <a:spLocks noGrp="1"/>
          </p:cNvSpPr>
          <p:nvPr>
            <p:ph idx="1"/>
          </p:nvPr>
        </p:nvSpPr>
        <p:spPr/>
        <p:txBody>
          <a:bodyPr/>
          <a:lstStyle/>
          <a:p>
            <a:r>
              <a:rPr lang="en-US" dirty="0"/>
              <a:t>Operating systems are complex programs designed </a:t>
            </a:r>
            <a:r>
              <a:rPr lang="en-US" dirty="0" smtClean="0"/>
              <a:t>to provide </a:t>
            </a:r>
            <a:r>
              <a:rPr lang="en-US" dirty="0"/>
              <a:t>a platform for a </a:t>
            </a:r>
            <a:r>
              <a:rPr lang="en-US" dirty="0" smtClean="0"/>
              <a:t>variety </a:t>
            </a:r>
            <a:r>
              <a:rPr lang="en-US" dirty="0"/>
              <a:t>of services to </a:t>
            </a:r>
            <a:r>
              <a:rPr lang="en-US" dirty="0" smtClean="0"/>
              <a:t>run.</a:t>
            </a:r>
          </a:p>
          <a:p>
            <a:pPr lvl="1"/>
            <a:r>
              <a:rPr lang="en-US" dirty="0"/>
              <a:t>Some </a:t>
            </a:r>
            <a:r>
              <a:rPr lang="en-US" dirty="0" smtClean="0"/>
              <a:t>services </a:t>
            </a:r>
            <a:r>
              <a:rPr lang="en-US" dirty="0"/>
              <a:t>are extensions of the OS itself</a:t>
            </a:r>
            <a:r>
              <a:rPr lang="en-US" dirty="0" smtClean="0"/>
              <a:t>, while </a:t>
            </a:r>
            <a:r>
              <a:rPr lang="en-US" dirty="0"/>
              <a:t>others are standalone applications </a:t>
            </a:r>
            <a:r>
              <a:rPr lang="en-US" dirty="0" smtClean="0"/>
              <a:t>using the OS </a:t>
            </a:r>
            <a:r>
              <a:rPr lang="en-US" dirty="0"/>
              <a:t>as a mechanism to connect to </a:t>
            </a:r>
            <a:r>
              <a:rPr lang="en-US" dirty="0" smtClean="0"/>
              <a:t>programs and hardware </a:t>
            </a:r>
            <a:r>
              <a:rPr lang="en-US" dirty="0"/>
              <a:t>resources</a:t>
            </a:r>
            <a:r>
              <a:rPr lang="en-US" dirty="0" smtClean="0"/>
              <a:t>.</a:t>
            </a:r>
          </a:p>
          <a:p>
            <a:r>
              <a:rPr lang="en-US" dirty="0"/>
              <a:t>It is up to the OS to manage </a:t>
            </a:r>
            <a:r>
              <a:rPr lang="en-US" dirty="0" smtClean="0"/>
              <a:t>the security </a:t>
            </a:r>
            <a:r>
              <a:rPr lang="en-US" dirty="0"/>
              <a:t>aspects of the hardware being utilized</a:t>
            </a:r>
            <a:r>
              <a:rPr lang="en-US" dirty="0" smtClean="0"/>
              <a:t>.</a:t>
            </a:r>
          </a:p>
          <a:p>
            <a:r>
              <a:rPr lang="en-US" dirty="0"/>
              <a:t>Determining the correct settings and implementing them correctly is an important step in securing </a:t>
            </a:r>
            <a:r>
              <a:rPr lang="en-US" dirty="0" smtClean="0"/>
              <a:t>a host </a:t>
            </a:r>
            <a:r>
              <a:rPr lang="en-US" dirty="0"/>
              <a:t>system</a:t>
            </a:r>
            <a:r>
              <a:rPr lang="en-US" dirty="0" smtClean="0"/>
              <a:t>.</a:t>
            </a:r>
            <a:endParaRPr lang="en-US" dirty="0"/>
          </a:p>
        </p:txBody>
      </p:sp>
    </p:spTree>
    <p:extLst>
      <p:ext uri="{BB962C8B-B14F-4D97-AF65-F5344CB8AC3E}">
        <p14:creationId xmlns:p14="http://schemas.microsoft.com/office/powerpoint/2010/main" val="226534067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Botnets</a:t>
            </a:r>
          </a:p>
        </p:txBody>
      </p:sp>
      <p:sp>
        <p:nvSpPr>
          <p:cNvPr id="57347" name="Rectangle 3"/>
          <p:cNvSpPr>
            <a:spLocks noGrp="1" noChangeArrowheads="1"/>
          </p:cNvSpPr>
          <p:nvPr>
            <p:ph idx="1"/>
          </p:nvPr>
        </p:nvSpPr>
        <p:spPr>
          <a:xfrm>
            <a:off x="457200" y="1981200"/>
            <a:ext cx="8229600" cy="4648200"/>
          </a:xfrm>
        </p:spPr>
        <p:txBody>
          <a:bodyPr/>
          <a:lstStyle/>
          <a:p>
            <a:r>
              <a:rPr lang="en-US" altLang="en-US" dirty="0"/>
              <a:t>One form of malware that is seemingly benign to a user is a botnet </a:t>
            </a:r>
            <a:r>
              <a:rPr lang="en-US" altLang="en-US" b="1" dirty="0" smtClean="0"/>
              <a:t>zombie</a:t>
            </a:r>
            <a:r>
              <a:rPr lang="en-US" altLang="en-US" dirty="0" smtClean="0"/>
              <a:t>.</a:t>
            </a:r>
          </a:p>
          <a:p>
            <a:pPr lvl="1"/>
            <a:r>
              <a:rPr lang="en-US" altLang="en-US" dirty="0" smtClean="0"/>
              <a:t>Hackers </a:t>
            </a:r>
            <a:r>
              <a:rPr lang="en-US" altLang="en-US" dirty="0"/>
              <a:t>create armies of machines by installing malware agents on the machines, which then are called </a:t>
            </a:r>
            <a:r>
              <a:rPr lang="en-US" altLang="en-US" dirty="0" smtClean="0"/>
              <a:t>zombies.</a:t>
            </a:r>
          </a:p>
          <a:p>
            <a:pPr lvl="1"/>
            <a:r>
              <a:rPr lang="en-US" altLang="en-US" dirty="0" smtClean="0"/>
              <a:t>These </a:t>
            </a:r>
            <a:r>
              <a:rPr lang="en-US" altLang="en-US" dirty="0"/>
              <a:t>collections of machines are called </a:t>
            </a:r>
            <a:r>
              <a:rPr lang="en-US" altLang="en-US" b="1" dirty="0"/>
              <a:t>botnets</a:t>
            </a:r>
            <a:r>
              <a:rPr lang="en-US" altLang="en-US" dirty="0" smtClean="0"/>
              <a:t>.</a:t>
            </a:r>
          </a:p>
          <a:p>
            <a:pPr lvl="1"/>
            <a:r>
              <a:rPr lang="en-US" altLang="en-US" dirty="0" smtClean="0"/>
              <a:t>These </a:t>
            </a:r>
            <a:r>
              <a:rPr lang="en-US" altLang="en-US" dirty="0"/>
              <a:t>zombies machines are used to conduct other attacks and to spread spam and other malware</a:t>
            </a:r>
            <a:r>
              <a:rPr lang="en-US" altLang="en-US" dirty="0" smtClean="0"/>
              <a:t>.</a:t>
            </a:r>
          </a:p>
          <a:p>
            <a:pPr lvl="1"/>
            <a:r>
              <a:rPr lang="en-US" altLang="en-US" dirty="0" smtClean="0"/>
              <a:t>Botnets </a:t>
            </a:r>
            <a:r>
              <a:rPr lang="en-US" altLang="en-US" dirty="0"/>
              <a:t>have grown into networks of over a million </a:t>
            </a:r>
            <a:r>
              <a:rPr lang="en-US" altLang="en-US" dirty="0" smtClean="0"/>
              <a:t>nodes </a:t>
            </a:r>
            <a:r>
              <a:rPr lang="en-US" dirty="0">
                <a:ea typeface="ヒラギノ角ゴ Pro W3" pitchFamily="-111" charset="-128"/>
                <a:cs typeface="ヒラギノ角ゴ Pro W3" pitchFamily="-111" charset="-128"/>
              </a:rPr>
              <a:t>and are responsible for tens of millions of spam messages </a:t>
            </a:r>
            <a:r>
              <a:rPr lang="en-US" dirty="0" smtClean="0">
                <a:ea typeface="ヒラギノ角ゴ Pro W3" pitchFamily="-111" charset="-128"/>
                <a:cs typeface="ヒラギノ角ゴ Pro W3" pitchFamily="-111" charset="-128"/>
              </a:rPr>
              <a:t>daily</a:t>
            </a:r>
            <a:r>
              <a:rPr lang="en-US" altLang="en-US" dirty="0" smtClean="0"/>
              <a:t>.</a:t>
            </a:r>
            <a:endParaRPr lang="en-US" altLang="en-US" dirty="0"/>
          </a:p>
        </p:txBody>
      </p:sp>
    </p:spTree>
    <p:extLst>
      <p:ext uri="{BB962C8B-B14F-4D97-AF65-F5344CB8AC3E}">
        <p14:creationId xmlns:p14="http://schemas.microsoft.com/office/powerpoint/2010/main" val="2954285827"/>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Backdoors and Trapdoors</a:t>
            </a:r>
            <a:endParaRPr lang="en-US" dirty="0" smtClean="0"/>
          </a:p>
        </p:txBody>
      </p:sp>
      <p:sp>
        <p:nvSpPr>
          <p:cNvPr id="12291" name="Rectangle 3"/>
          <p:cNvSpPr>
            <a:spLocks noGrp="1" noChangeArrowheads="1"/>
          </p:cNvSpPr>
          <p:nvPr>
            <p:ph idx="1"/>
          </p:nvPr>
        </p:nvSpPr>
        <p:spPr/>
        <p:txBody>
          <a:bodyPr/>
          <a:lstStyle/>
          <a:p>
            <a:r>
              <a:rPr lang="en-US" altLang="en-US" b="1" dirty="0"/>
              <a:t>Backdoors</a:t>
            </a:r>
            <a:r>
              <a:rPr lang="en-US" altLang="en-US" dirty="0"/>
              <a:t> were originally (and sometimes still are) nothing more </a:t>
            </a:r>
            <a:r>
              <a:rPr lang="en-US" altLang="en-US" dirty="0" smtClean="0"/>
              <a:t>than methods </a:t>
            </a:r>
            <a:r>
              <a:rPr lang="en-US" altLang="en-US" dirty="0"/>
              <a:t>used by software developers to ensure that they could </a:t>
            </a:r>
            <a:r>
              <a:rPr lang="en-US" altLang="en-US" dirty="0" smtClean="0"/>
              <a:t>gain access </a:t>
            </a:r>
            <a:r>
              <a:rPr lang="en-US" altLang="en-US" dirty="0"/>
              <a:t>to an application even if something were to happen in the </a:t>
            </a:r>
            <a:r>
              <a:rPr lang="en-US" altLang="en-US" dirty="0" smtClean="0"/>
              <a:t>future to </a:t>
            </a:r>
            <a:r>
              <a:rPr lang="en-US" altLang="en-US" dirty="0"/>
              <a:t>prevent normal access </a:t>
            </a:r>
            <a:r>
              <a:rPr lang="en-US" altLang="en-US" dirty="0" smtClean="0"/>
              <a:t>methods.</a:t>
            </a:r>
          </a:p>
          <a:p>
            <a:pPr lvl="1"/>
            <a:r>
              <a:rPr lang="en-US" dirty="0"/>
              <a:t>The term </a:t>
            </a:r>
            <a:r>
              <a:rPr lang="en-US" i="1" dirty="0"/>
              <a:t>backdoor </a:t>
            </a:r>
            <a:r>
              <a:rPr lang="en-US" dirty="0"/>
              <a:t>is also, and more commonly, used to refer to programs that attackers install </a:t>
            </a:r>
            <a:r>
              <a:rPr lang="en-US" dirty="0" smtClean="0"/>
              <a:t>after gaining </a:t>
            </a:r>
            <a:r>
              <a:rPr lang="en-US" dirty="0"/>
              <a:t>unauthorized access to a </a:t>
            </a:r>
            <a:r>
              <a:rPr lang="en-US" dirty="0" smtClean="0"/>
              <a:t>system to </a:t>
            </a:r>
            <a:r>
              <a:rPr lang="en-US" dirty="0"/>
              <a:t>ensure that they can continue to have unrestricted access to the system</a:t>
            </a:r>
            <a:r>
              <a:rPr lang="en-US" dirty="0" smtClean="0"/>
              <a:t>, even </a:t>
            </a:r>
            <a:r>
              <a:rPr lang="en-US" dirty="0"/>
              <a:t>if their initial access method is discovered and blocked</a:t>
            </a:r>
            <a:r>
              <a:rPr lang="en-US" dirty="0" smtClean="0"/>
              <a:t>.</a:t>
            </a:r>
            <a:endParaRPr lang="en-US" altLang="en-US" dirty="0" smtClean="0"/>
          </a:p>
        </p:txBody>
      </p:sp>
    </p:spTree>
    <p:extLst>
      <p:ext uri="{BB962C8B-B14F-4D97-AF65-F5344CB8AC3E}">
        <p14:creationId xmlns:p14="http://schemas.microsoft.com/office/powerpoint/2010/main" val="1886274670"/>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Ransomware</a:t>
            </a:r>
          </a:p>
        </p:txBody>
      </p:sp>
      <p:sp>
        <p:nvSpPr>
          <p:cNvPr id="3" name="Content Placeholder 2"/>
          <p:cNvSpPr>
            <a:spLocks noGrp="1"/>
          </p:cNvSpPr>
          <p:nvPr>
            <p:ph idx="1"/>
          </p:nvPr>
        </p:nvSpPr>
        <p:spPr/>
        <p:txBody>
          <a:bodyPr/>
          <a:lstStyle/>
          <a:p>
            <a:r>
              <a:rPr lang="en-US" b="1" dirty="0"/>
              <a:t>Ransomware</a:t>
            </a:r>
            <a:r>
              <a:rPr lang="en-US" dirty="0"/>
              <a:t> is a form of malware that performs some action and </a:t>
            </a:r>
            <a:r>
              <a:rPr lang="en-US" dirty="0" smtClean="0"/>
              <a:t>extracts ransom </a:t>
            </a:r>
            <a:r>
              <a:rPr lang="en-US" dirty="0"/>
              <a:t>from a </a:t>
            </a:r>
            <a:r>
              <a:rPr lang="en-US" dirty="0" smtClean="0"/>
              <a:t>user.</a:t>
            </a:r>
          </a:p>
          <a:p>
            <a:r>
              <a:rPr lang="en-US" dirty="0" smtClean="0"/>
              <a:t>The </a:t>
            </a:r>
            <a:r>
              <a:rPr lang="en-US" dirty="0"/>
              <a:t>most common form of ransomware is one </a:t>
            </a:r>
            <a:r>
              <a:rPr lang="en-US" dirty="0" smtClean="0"/>
              <a:t>that encrypts </a:t>
            </a:r>
            <a:r>
              <a:rPr lang="en-US" dirty="0"/>
              <a:t>a key file or set of files, rendering a system unusable, or </a:t>
            </a:r>
            <a:r>
              <a:rPr lang="en-US" dirty="0" smtClean="0"/>
              <a:t>dataset unavailable.</a:t>
            </a:r>
          </a:p>
          <a:p>
            <a:r>
              <a:rPr lang="en-US" dirty="0" smtClean="0"/>
              <a:t>The </a:t>
            </a:r>
            <a:r>
              <a:rPr lang="en-US" dirty="0"/>
              <a:t>attacker releases the information after being paid, typically in a nontraceable means such as bitcoin.</a:t>
            </a:r>
          </a:p>
        </p:txBody>
      </p:sp>
    </p:spTree>
    <p:extLst>
      <p:ext uri="{BB962C8B-B14F-4D97-AF65-F5344CB8AC3E}">
        <p14:creationId xmlns:p14="http://schemas.microsoft.com/office/powerpoint/2010/main" val="822853022"/>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Defenses</a:t>
            </a:r>
          </a:p>
        </p:txBody>
      </p:sp>
      <p:sp>
        <p:nvSpPr>
          <p:cNvPr id="3" name="Content Placeholder 2"/>
          <p:cNvSpPr>
            <a:spLocks noGrp="1"/>
          </p:cNvSpPr>
          <p:nvPr>
            <p:ph idx="1"/>
          </p:nvPr>
        </p:nvSpPr>
        <p:spPr/>
        <p:txBody>
          <a:bodyPr/>
          <a:lstStyle/>
          <a:p>
            <a:r>
              <a:rPr lang="en-US" dirty="0" smtClean="0"/>
              <a:t>Malware can </a:t>
            </a:r>
            <a:r>
              <a:rPr lang="en-US" dirty="0"/>
              <a:t>be defended against in a couple of simple steps</a:t>
            </a:r>
            <a:r>
              <a:rPr lang="en-US" dirty="0" smtClean="0"/>
              <a:t>:</a:t>
            </a:r>
          </a:p>
          <a:p>
            <a:pPr lvl="1"/>
            <a:r>
              <a:rPr lang="en-US" dirty="0"/>
              <a:t>Use an antivirus </a:t>
            </a:r>
            <a:r>
              <a:rPr lang="en-US" dirty="0" smtClean="0"/>
              <a:t>program</a:t>
            </a:r>
            <a:r>
              <a:rPr lang="en-US" dirty="0"/>
              <a:t> – </a:t>
            </a:r>
            <a:r>
              <a:rPr lang="en-US" dirty="0" smtClean="0"/>
              <a:t>Most </a:t>
            </a:r>
            <a:r>
              <a:rPr lang="en-US" dirty="0"/>
              <a:t>major-vendor antivirus suites are designed to catch most widespread forms of malware</a:t>
            </a:r>
            <a:r>
              <a:rPr lang="en-US" dirty="0" smtClean="0"/>
              <a:t>.</a:t>
            </a:r>
          </a:p>
          <a:p>
            <a:pPr lvl="1"/>
            <a:r>
              <a:rPr lang="en-US" dirty="0"/>
              <a:t>Keep your software up to </a:t>
            </a:r>
            <a:r>
              <a:rPr lang="en-US" dirty="0" smtClean="0"/>
              <a:t>date</a:t>
            </a:r>
            <a:r>
              <a:rPr lang="en-US" dirty="0"/>
              <a:t> – </a:t>
            </a:r>
            <a:r>
              <a:rPr lang="en-US" dirty="0" smtClean="0"/>
              <a:t>Many </a:t>
            </a:r>
            <a:r>
              <a:rPr lang="en-US" dirty="0"/>
              <a:t>forms of malware achieve their objectives through exploitation of vulnerabilities in software, both in the operating system and </a:t>
            </a:r>
            <a:r>
              <a:rPr lang="en-US" dirty="0" smtClean="0"/>
              <a:t>applications.</a:t>
            </a:r>
            <a:endParaRPr lang="en-US" dirty="0"/>
          </a:p>
          <a:p>
            <a:r>
              <a:rPr lang="en-US" dirty="0" smtClean="0"/>
              <a:t>Challenge is </a:t>
            </a:r>
            <a:r>
              <a:rPr lang="en-US" dirty="0"/>
              <a:t>keeping track of the software that is on the system, and keeping track of all vendor updates</a:t>
            </a:r>
            <a:r>
              <a:rPr lang="en-US" dirty="0" smtClean="0"/>
              <a:t>.</a:t>
            </a:r>
            <a:endParaRPr lang="en-US" dirty="0"/>
          </a:p>
        </p:txBody>
      </p:sp>
    </p:spTree>
    <p:extLst>
      <p:ext uri="{BB962C8B-B14F-4D97-AF65-F5344CB8AC3E}">
        <p14:creationId xmlns:p14="http://schemas.microsoft.com/office/powerpoint/2010/main" val="2503463959"/>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Malware </a:t>
            </a:r>
            <a:r>
              <a:rPr lang="en-US" dirty="0" smtClean="0"/>
              <a:t>Defenses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smtClean="0"/>
              <a:t>Application-level attacks are attacks </a:t>
            </a:r>
            <a:r>
              <a:rPr lang="en-US" dirty="0"/>
              <a:t>against a system </a:t>
            </a:r>
            <a:r>
              <a:rPr lang="en-US" dirty="0" smtClean="0"/>
              <a:t>that can </a:t>
            </a:r>
            <a:r>
              <a:rPr lang="en-US" dirty="0"/>
              <a:t>occur at the network level, at the </a:t>
            </a:r>
            <a:r>
              <a:rPr lang="en-US" dirty="0" smtClean="0"/>
              <a:t>operating system </a:t>
            </a:r>
            <a:r>
              <a:rPr lang="en-US" dirty="0"/>
              <a:t>level, at the application level, or at the user level (social engineering</a:t>
            </a:r>
            <a:r>
              <a:rPr lang="en-US" dirty="0" smtClean="0"/>
              <a:t>).</a:t>
            </a:r>
          </a:p>
          <a:p>
            <a:pPr lvl="1"/>
            <a:r>
              <a:rPr lang="en-US" dirty="0" smtClean="0"/>
              <a:t>Today’s attacks </a:t>
            </a:r>
            <a:r>
              <a:rPr lang="en-US" dirty="0"/>
              <a:t>are aimed at the </a:t>
            </a:r>
            <a:r>
              <a:rPr lang="en-US" dirty="0" smtClean="0"/>
              <a:t>applications primarily </a:t>
            </a:r>
            <a:r>
              <a:rPr lang="en-US" dirty="0"/>
              <a:t>because this is </a:t>
            </a:r>
            <a:r>
              <a:rPr lang="en-US" dirty="0" smtClean="0"/>
              <a:t>where the </a:t>
            </a:r>
            <a:r>
              <a:rPr lang="en-US" dirty="0"/>
              <a:t>objective of most attacks </a:t>
            </a:r>
            <a:r>
              <a:rPr lang="en-US" dirty="0" smtClean="0"/>
              <a:t>resides.</a:t>
            </a:r>
          </a:p>
          <a:p>
            <a:r>
              <a:rPr lang="en-US" dirty="0"/>
              <a:t>Application-level attacks take advantage of several facts associated with computer </a:t>
            </a:r>
            <a:r>
              <a:rPr lang="en-US" dirty="0" smtClean="0"/>
              <a:t>applications.</a:t>
            </a:r>
          </a:p>
          <a:p>
            <a:pPr lvl="1"/>
            <a:r>
              <a:rPr lang="en-US" dirty="0" smtClean="0"/>
              <a:t>Most </a:t>
            </a:r>
            <a:r>
              <a:rPr lang="en-US" dirty="0"/>
              <a:t>applications are large </a:t>
            </a:r>
            <a:r>
              <a:rPr lang="en-US" dirty="0" smtClean="0"/>
              <a:t>programs and </a:t>
            </a:r>
            <a:r>
              <a:rPr lang="en-US" dirty="0"/>
              <a:t>end users are slow to apply </a:t>
            </a:r>
            <a:r>
              <a:rPr lang="en-US" dirty="0" smtClean="0"/>
              <a:t>patches.</a:t>
            </a:r>
          </a:p>
        </p:txBody>
      </p:sp>
    </p:spTree>
    <p:extLst>
      <p:ext uri="{BB962C8B-B14F-4D97-AF65-F5344CB8AC3E}">
        <p14:creationId xmlns:p14="http://schemas.microsoft.com/office/powerpoint/2010/main" val="3354560405"/>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AU" dirty="0" smtClean="0"/>
              <a:t>Module 8 System Hardening Baselining, Types of Attacks and Malicious Software Part 4</a:t>
            </a:r>
            <a:endParaRPr lang="en-AU" dirty="0"/>
          </a:p>
        </p:txBody>
      </p:sp>
      <p:sp>
        <p:nvSpPr>
          <p:cNvPr id="3" name="Subtitle 2"/>
          <p:cNvSpPr>
            <a:spLocks noGrp="1"/>
          </p:cNvSpPr>
          <p:nvPr>
            <p:ph type="subTitle" idx="1"/>
          </p:nvPr>
        </p:nvSpPr>
        <p:spPr/>
        <p:txBody>
          <a:bodyPr/>
          <a:lstStyle/>
          <a:p>
            <a:endParaRPr lang="en-AU"/>
          </a:p>
        </p:txBody>
      </p:sp>
    </p:spTree>
    <p:extLst>
      <p:ext uri="{BB962C8B-B14F-4D97-AF65-F5344CB8AC3E}">
        <p14:creationId xmlns:p14="http://schemas.microsoft.com/office/powerpoint/2010/main" val="1350173222"/>
      </p:ext>
    </p:extLst>
  </p:cSld>
  <p:clrMapOvr>
    <a:masterClrMapping/>
  </p:clrMapOvr>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Attacking Computer </a:t>
            </a:r>
            <a:r>
              <a:rPr lang="en-US" dirty="0" smtClean="0"/>
              <a:t>Systems and </a:t>
            </a:r>
            <a:r>
              <a:rPr lang="en-US" dirty="0"/>
              <a:t>Networks</a:t>
            </a:r>
          </a:p>
        </p:txBody>
      </p:sp>
      <p:sp>
        <p:nvSpPr>
          <p:cNvPr id="3" name="Content Placeholder 2"/>
          <p:cNvSpPr>
            <a:spLocks noGrp="1"/>
          </p:cNvSpPr>
          <p:nvPr>
            <p:ph idx="1"/>
          </p:nvPr>
        </p:nvSpPr>
        <p:spPr/>
        <p:txBody>
          <a:bodyPr/>
          <a:lstStyle/>
          <a:p>
            <a:r>
              <a:rPr lang="en-US" dirty="0" smtClean="0"/>
              <a:t>Attacks </a:t>
            </a:r>
            <a:r>
              <a:rPr lang="en-US" dirty="0"/>
              <a:t>on computer systems and networks can be grouped into two broad categories</a:t>
            </a:r>
            <a:r>
              <a:rPr lang="en-US" dirty="0" smtClean="0"/>
              <a:t>:</a:t>
            </a:r>
          </a:p>
          <a:p>
            <a:pPr lvl="1"/>
            <a:r>
              <a:rPr lang="en-US" dirty="0" smtClean="0"/>
              <a:t>Attacks </a:t>
            </a:r>
            <a:r>
              <a:rPr lang="en-US" dirty="0"/>
              <a:t>on specific </a:t>
            </a:r>
            <a:r>
              <a:rPr lang="en-US" dirty="0" smtClean="0"/>
              <a:t>software</a:t>
            </a:r>
          </a:p>
          <a:p>
            <a:pPr lvl="2"/>
            <a:r>
              <a:rPr lang="en-US" dirty="0" smtClean="0"/>
              <a:t>Generally </a:t>
            </a:r>
            <a:r>
              <a:rPr lang="en-US" dirty="0"/>
              <a:t>possible because of an oversight in the code (and possibly in the testing of that code) or because of a flaw, or bug, in the </a:t>
            </a:r>
            <a:r>
              <a:rPr lang="en-US" dirty="0" smtClean="0"/>
              <a:t>code</a:t>
            </a:r>
          </a:p>
          <a:p>
            <a:pPr lvl="1"/>
            <a:r>
              <a:rPr lang="en-US" dirty="0" smtClean="0"/>
              <a:t>Attacks </a:t>
            </a:r>
            <a:r>
              <a:rPr lang="en-US" dirty="0"/>
              <a:t>on a specific protocol or </a:t>
            </a:r>
            <a:r>
              <a:rPr lang="en-US" dirty="0" smtClean="0"/>
              <a:t>service</a:t>
            </a:r>
          </a:p>
          <a:p>
            <a:pPr lvl="2"/>
            <a:r>
              <a:rPr lang="en-US" dirty="0" smtClean="0"/>
              <a:t>Attempt to </a:t>
            </a:r>
            <a:r>
              <a:rPr lang="en-US" dirty="0"/>
              <a:t>take advantage of a specific feature of the protocol or service or to use the protocol or service in a manner for which it was not intended</a:t>
            </a:r>
          </a:p>
        </p:txBody>
      </p:sp>
    </p:spTree>
    <p:extLst>
      <p:ext uri="{BB962C8B-B14F-4D97-AF65-F5344CB8AC3E}">
        <p14:creationId xmlns:p14="http://schemas.microsoft.com/office/powerpoint/2010/main" val="1480252236"/>
      </p:ext>
    </p:extLst>
  </p:cSld>
  <p:clrMapOvr>
    <a:masterClrMapping/>
  </p:clrMapOvr>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Denial-of-Service Attack</a:t>
            </a:r>
          </a:p>
        </p:txBody>
      </p:sp>
      <p:sp>
        <p:nvSpPr>
          <p:cNvPr id="12291" name="Rectangle 3"/>
          <p:cNvSpPr>
            <a:spLocks noGrp="1" noChangeArrowheads="1"/>
          </p:cNvSpPr>
          <p:nvPr>
            <p:ph idx="1"/>
          </p:nvPr>
        </p:nvSpPr>
        <p:spPr/>
        <p:txBody>
          <a:bodyPr/>
          <a:lstStyle/>
          <a:p>
            <a:r>
              <a:rPr lang="en-US" dirty="0"/>
              <a:t>A </a:t>
            </a:r>
            <a:r>
              <a:rPr lang="en-US" b="1" dirty="0"/>
              <a:t>denial-of-service (DoS)</a:t>
            </a:r>
            <a:r>
              <a:rPr lang="en-US" dirty="0"/>
              <a:t> </a:t>
            </a:r>
            <a:r>
              <a:rPr lang="en-US" b="1" dirty="0"/>
              <a:t>attack</a:t>
            </a:r>
            <a:r>
              <a:rPr lang="en-US" dirty="0"/>
              <a:t> is an attack designed to prevent a system or service from functioning </a:t>
            </a:r>
            <a:r>
              <a:rPr lang="en-US" dirty="0" smtClean="0"/>
              <a:t>normally.</a:t>
            </a:r>
          </a:p>
          <a:p>
            <a:pPr lvl="1"/>
            <a:r>
              <a:rPr lang="en-US" dirty="0">
                <a:ea typeface="ヒラギノ角ゴ Pro W3" pitchFamily="-111" charset="-128"/>
                <a:cs typeface="ヒラギノ角ゴ Pro W3" pitchFamily="-111" charset="-128"/>
              </a:rPr>
              <a:t>C</a:t>
            </a:r>
            <a:r>
              <a:rPr lang="en-US" dirty="0" smtClean="0">
                <a:ea typeface="ヒラギノ角ゴ Pro W3" pitchFamily="-111" charset="-128"/>
                <a:cs typeface="ヒラギノ角ゴ Pro W3" pitchFamily="-111" charset="-128"/>
              </a:rPr>
              <a:t>an </a:t>
            </a:r>
            <a:r>
              <a:rPr lang="en-US" dirty="0">
                <a:ea typeface="ヒラギノ角ゴ Pro W3" pitchFamily="-111" charset="-128"/>
                <a:cs typeface="ヒラギノ角ゴ Pro W3" pitchFamily="-111" charset="-128"/>
              </a:rPr>
              <a:t>exploit a known vulnerability in a specific application or operating </a:t>
            </a:r>
            <a:r>
              <a:rPr lang="en-US" dirty="0" smtClean="0">
                <a:ea typeface="ヒラギノ角ゴ Pro W3" pitchFamily="-111" charset="-128"/>
                <a:cs typeface="ヒラギノ角ゴ Pro W3" pitchFamily="-111" charset="-128"/>
              </a:rPr>
              <a:t>system</a:t>
            </a:r>
          </a:p>
          <a:p>
            <a:pPr lvl="1"/>
            <a:r>
              <a:rPr lang="en-US" dirty="0" smtClean="0">
                <a:ea typeface="ヒラギノ角ゴ Pro W3" pitchFamily="-111" charset="-128"/>
                <a:cs typeface="ヒラギノ角ゴ Pro W3" pitchFamily="-111" charset="-128"/>
              </a:rPr>
              <a:t>Can </a:t>
            </a:r>
            <a:r>
              <a:rPr lang="en-US" dirty="0">
                <a:ea typeface="ヒラギノ角ゴ Pro W3" pitchFamily="-111" charset="-128"/>
                <a:cs typeface="ヒラギノ角ゴ Pro W3" pitchFamily="-111" charset="-128"/>
              </a:rPr>
              <a:t>attack features (or weaknesses) in specific protocols or </a:t>
            </a:r>
            <a:r>
              <a:rPr lang="en-US" dirty="0" smtClean="0">
                <a:ea typeface="ヒラギノ角ゴ Pro W3" pitchFamily="-111" charset="-128"/>
                <a:cs typeface="ヒラギノ角ゴ Pro W3" pitchFamily="-111" charset="-128"/>
              </a:rPr>
              <a:t>services</a:t>
            </a:r>
          </a:p>
          <a:p>
            <a:pPr lvl="1"/>
            <a:r>
              <a:rPr lang="en-US" dirty="0" smtClean="0">
                <a:ea typeface="ヒラギノ角ゴ Pro W3" pitchFamily="-111" charset="-128"/>
                <a:cs typeface="ヒラギノ角ゴ Pro W3" pitchFamily="-111" charset="-128"/>
              </a:rPr>
              <a:t>Attempts </a:t>
            </a:r>
            <a:r>
              <a:rPr lang="en-US" dirty="0">
                <a:ea typeface="ヒラギノ角ゴ Pro W3" pitchFamily="-111" charset="-128"/>
                <a:cs typeface="ヒラギノ角ゴ Pro W3" pitchFamily="-111" charset="-128"/>
              </a:rPr>
              <a:t>to deny authorized users access either to specific information or to the computer system or network </a:t>
            </a:r>
            <a:r>
              <a:rPr lang="en-US" dirty="0" smtClean="0">
                <a:ea typeface="ヒラギノ角ゴ Pro W3" pitchFamily="-111" charset="-128"/>
                <a:cs typeface="ヒラギノ角ゴ Pro W3" pitchFamily="-111" charset="-128"/>
              </a:rPr>
              <a:t>itself</a:t>
            </a:r>
            <a:endParaRPr lang="en-US" dirty="0">
              <a:ea typeface="ヒラギノ角ゴ Pro W3" pitchFamily="-111" charset="-128"/>
            </a:endParaRPr>
          </a:p>
        </p:txBody>
      </p:sp>
    </p:spTree>
    <p:extLst>
      <p:ext uri="{BB962C8B-B14F-4D97-AF65-F5344CB8AC3E}">
        <p14:creationId xmlns:p14="http://schemas.microsoft.com/office/powerpoint/2010/main" val="2629985429"/>
      </p:ext>
    </p:extLst>
  </p:cSld>
  <p:clrMapOvr>
    <a:masterClrMapping/>
  </p:clrMapOvr>
  <p:transition/>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Denial-of-Service </a:t>
            </a:r>
            <a:r>
              <a:rPr lang="en-US" dirty="0" smtClean="0"/>
              <a:t>Attack (</a:t>
            </a:r>
            <a:r>
              <a:rPr lang="en-US" i="1" dirty="0" smtClean="0"/>
              <a:t>continued</a:t>
            </a:r>
            <a:r>
              <a:rPr lang="en-US" dirty="0" smtClean="0"/>
              <a:t>)</a:t>
            </a:r>
          </a:p>
        </p:txBody>
      </p:sp>
      <p:sp>
        <p:nvSpPr>
          <p:cNvPr id="12291" name="Rectangle 3"/>
          <p:cNvSpPr>
            <a:spLocks noGrp="1" noChangeArrowheads="1"/>
          </p:cNvSpPr>
          <p:nvPr>
            <p:ph idx="1"/>
          </p:nvPr>
        </p:nvSpPr>
        <p:spPr/>
        <p:txBody>
          <a:bodyPr/>
          <a:lstStyle/>
          <a:p>
            <a:r>
              <a:rPr lang="en-US" dirty="0" smtClean="0"/>
              <a:t>A </a:t>
            </a:r>
            <a:r>
              <a:rPr lang="en-US" b="1" dirty="0"/>
              <a:t>SYN flood </a:t>
            </a:r>
            <a:r>
              <a:rPr lang="en-US" dirty="0"/>
              <a:t>attack can be used to prevent service to a system temporarily in order to take advantage of a trusted relationship that exists between that system and another.</a:t>
            </a:r>
          </a:p>
          <a:p>
            <a:pPr lvl="1"/>
            <a:r>
              <a:rPr lang="en-US" dirty="0" smtClean="0"/>
              <a:t>Illustrates basic principles of most DoS attacks</a:t>
            </a:r>
          </a:p>
          <a:p>
            <a:pPr lvl="1"/>
            <a:r>
              <a:rPr lang="en-US" dirty="0" smtClean="0"/>
              <a:t>Exploits weakness inherent to the TCP/IP protocol</a:t>
            </a:r>
          </a:p>
          <a:p>
            <a:pPr lvl="1"/>
            <a:r>
              <a:rPr lang="en-US" dirty="0" smtClean="0"/>
              <a:t>Uses TCP three-way handshake to flood a system with faked connection requests</a:t>
            </a:r>
          </a:p>
        </p:txBody>
      </p:sp>
    </p:spTree>
    <p:extLst>
      <p:ext uri="{BB962C8B-B14F-4D97-AF65-F5344CB8AC3E}">
        <p14:creationId xmlns:p14="http://schemas.microsoft.com/office/powerpoint/2010/main" val="56808486"/>
      </p:ext>
    </p:extLst>
  </p:cSld>
  <p:clrMapOvr>
    <a:masterClrMapping/>
  </p:clrMapOvr>
  <p:transition/>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Denial-of-Service Attack (</a:t>
            </a:r>
            <a:r>
              <a:rPr lang="en-US" i="1" dirty="0"/>
              <a:t>continued</a:t>
            </a:r>
            <a:r>
              <a:rPr lang="en-US" dirty="0"/>
              <a:t>)</a:t>
            </a:r>
            <a:endParaRPr lang="en-US" dirty="0" smtClean="0"/>
          </a:p>
        </p:txBody>
      </p:sp>
      <p:sp>
        <p:nvSpPr>
          <p:cNvPr id="20483" name="Rectangle 3"/>
          <p:cNvSpPr>
            <a:spLocks noGrp="1" noChangeArrowheads="1"/>
          </p:cNvSpPr>
          <p:nvPr>
            <p:ph idx="1"/>
          </p:nvPr>
        </p:nvSpPr>
        <p:spPr/>
        <p:txBody>
          <a:bodyPr/>
          <a:lstStyle/>
          <a:p>
            <a:r>
              <a:rPr lang="en-US" dirty="0"/>
              <a:t>TCP </a:t>
            </a:r>
            <a:r>
              <a:rPr lang="en-US" dirty="0" smtClean="0"/>
              <a:t>three-way handshake</a:t>
            </a:r>
            <a:endParaRPr lang="en-US" altLang="en-US" dirty="0" smtClean="0"/>
          </a:p>
          <a:p>
            <a:pPr lvl="1"/>
            <a:r>
              <a:rPr lang="en-US" altLang="en-US" dirty="0" smtClean="0"/>
              <a:t>System 1 sends SYN packet to System 2.</a:t>
            </a:r>
          </a:p>
          <a:p>
            <a:pPr lvl="1"/>
            <a:r>
              <a:rPr lang="en-US" altLang="en-US" dirty="0" smtClean="0"/>
              <a:t>System 2 responds with SYN/ACK packet.</a:t>
            </a:r>
          </a:p>
          <a:p>
            <a:pPr lvl="1"/>
            <a:r>
              <a:rPr lang="en-US" altLang="en-US" dirty="0" smtClean="0"/>
              <a:t>System 1 sends ACK packet to System 2 and communications can then proceed.</a:t>
            </a:r>
          </a:p>
        </p:txBody>
      </p:sp>
    </p:spTree>
    <p:extLst>
      <p:ext uri="{BB962C8B-B14F-4D97-AF65-F5344CB8AC3E}">
        <p14:creationId xmlns:p14="http://schemas.microsoft.com/office/powerpoint/2010/main" val="2260872631"/>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OS Hardening</a:t>
            </a:r>
            <a:endParaRPr lang="en-US" dirty="0"/>
          </a:p>
        </p:txBody>
      </p:sp>
      <p:sp>
        <p:nvSpPr>
          <p:cNvPr id="3" name="Content Placeholder 2"/>
          <p:cNvSpPr>
            <a:spLocks noGrp="1"/>
          </p:cNvSpPr>
          <p:nvPr>
            <p:ph idx="1"/>
          </p:nvPr>
        </p:nvSpPr>
        <p:spPr/>
        <p:txBody>
          <a:bodyPr/>
          <a:lstStyle/>
          <a:p>
            <a:r>
              <a:rPr lang="en-US" dirty="0" smtClean="0"/>
              <a:t>System hardening has several key requirements.</a:t>
            </a:r>
          </a:p>
          <a:p>
            <a:pPr lvl="1"/>
            <a:r>
              <a:rPr lang="en-US" dirty="0"/>
              <a:t>The base installation of all OS and application software comes from </a:t>
            </a:r>
            <a:r>
              <a:rPr lang="en-US" dirty="0" smtClean="0"/>
              <a:t>a trusted </a:t>
            </a:r>
            <a:r>
              <a:rPr lang="en-US" dirty="0"/>
              <a:t>source, and is verified as correct by using hash </a:t>
            </a:r>
            <a:r>
              <a:rPr lang="en-US" dirty="0" smtClean="0"/>
              <a:t>values.</a:t>
            </a:r>
          </a:p>
          <a:p>
            <a:pPr lvl="1"/>
            <a:r>
              <a:rPr lang="en-US" dirty="0" smtClean="0"/>
              <a:t>Machines </a:t>
            </a:r>
            <a:r>
              <a:rPr lang="en-US" dirty="0"/>
              <a:t>are connected only to a completely trusted network </a:t>
            </a:r>
            <a:r>
              <a:rPr lang="en-US" dirty="0" smtClean="0"/>
              <a:t>during the </a:t>
            </a:r>
            <a:r>
              <a:rPr lang="en-US" dirty="0"/>
              <a:t>installation, hardening, and update </a:t>
            </a:r>
            <a:r>
              <a:rPr lang="en-US" dirty="0" smtClean="0"/>
              <a:t>processes.</a:t>
            </a:r>
          </a:p>
          <a:p>
            <a:pPr lvl="1"/>
            <a:r>
              <a:rPr lang="en-US" dirty="0" smtClean="0"/>
              <a:t>The </a:t>
            </a:r>
            <a:r>
              <a:rPr lang="en-US" dirty="0"/>
              <a:t>base installation includes all current service packs and </a:t>
            </a:r>
            <a:r>
              <a:rPr lang="en-US" dirty="0" smtClean="0"/>
              <a:t>updates for </a:t>
            </a:r>
            <a:r>
              <a:rPr lang="en-US" dirty="0"/>
              <a:t>both the OS and </a:t>
            </a:r>
            <a:r>
              <a:rPr lang="en-US" dirty="0" smtClean="0"/>
              <a:t>applications.</a:t>
            </a:r>
          </a:p>
          <a:p>
            <a:pPr lvl="1"/>
            <a:r>
              <a:rPr lang="en-US" dirty="0" smtClean="0"/>
              <a:t>Current </a:t>
            </a:r>
            <a:r>
              <a:rPr lang="en-US" dirty="0"/>
              <a:t>backup images are taken after hardening and updates </a:t>
            </a:r>
            <a:r>
              <a:rPr lang="en-US" dirty="0" smtClean="0"/>
              <a:t>to facilitate </a:t>
            </a:r>
            <a:r>
              <a:rPr lang="en-US" dirty="0"/>
              <a:t>system restoration to a known state</a:t>
            </a:r>
            <a:r>
              <a:rPr lang="en-US" dirty="0" smtClean="0"/>
              <a:t>.</a:t>
            </a:r>
            <a:endParaRPr lang="en-US" dirty="0"/>
          </a:p>
        </p:txBody>
      </p:sp>
    </p:spTree>
    <p:extLst>
      <p:ext uri="{BB962C8B-B14F-4D97-AF65-F5344CB8AC3E}">
        <p14:creationId xmlns:p14="http://schemas.microsoft.com/office/powerpoint/2010/main" val="225190655"/>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419600"/>
            <a:ext cx="7924800" cy="457200"/>
          </a:xfrm>
        </p:spPr>
        <p:txBody>
          <a:bodyPr/>
          <a:lstStyle/>
          <a:p>
            <a:r>
              <a:rPr lang="en-US" dirty="0"/>
              <a:t> Figure 15.1 The TCP three-way handshake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2514600"/>
            <a:ext cx="7924800" cy="1228042"/>
          </a:xfrm>
          <a:prstGeom prst="rect">
            <a:avLst/>
          </a:prstGeom>
        </p:spPr>
      </p:pic>
    </p:spTree>
    <p:extLst>
      <p:ext uri="{BB962C8B-B14F-4D97-AF65-F5344CB8AC3E}">
        <p14:creationId xmlns:p14="http://schemas.microsoft.com/office/powerpoint/2010/main" val="2195743326"/>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Denial-of-Service Attack (</a:t>
            </a:r>
            <a:r>
              <a:rPr lang="en-US" i="1" dirty="0"/>
              <a:t>continued</a:t>
            </a:r>
            <a:r>
              <a:rPr lang="en-US" dirty="0"/>
              <a:t>)</a:t>
            </a:r>
            <a:endParaRPr lang="en-US" dirty="0" smtClean="0"/>
          </a:p>
        </p:txBody>
      </p:sp>
      <p:sp>
        <p:nvSpPr>
          <p:cNvPr id="21507" name="Rectangle 3"/>
          <p:cNvSpPr>
            <a:spLocks noGrp="1" noChangeArrowheads="1"/>
          </p:cNvSpPr>
          <p:nvPr>
            <p:ph idx="1"/>
          </p:nvPr>
        </p:nvSpPr>
        <p:spPr/>
        <p:txBody>
          <a:bodyPr/>
          <a:lstStyle/>
          <a:p>
            <a:r>
              <a:rPr lang="en-US" altLang="en-US" dirty="0"/>
              <a:t>Steps of a SYN </a:t>
            </a:r>
            <a:r>
              <a:rPr lang="en-US" altLang="en-US" dirty="0" smtClean="0"/>
              <a:t>flood attack</a:t>
            </a:r>
            <a:endParaRPr lang="en-US" altLang="en-US" dirty="0"/>
          </a:p>
          <a:p>
            <a:pPr lvl="1"/>
            <a:r>
              <a:rPr lang="en-US" altLang="en-US" dirty="0" smtClean="0"/>
              <a:t>Communication request sent to target system.</a:t>
            </a:r>
          </a:p>
          <a:p>
            <a:pPr lvl="1"/>
            <a:r>
              <a:rPr lang="en-US" altLang="en-US" dirty="0" smtClean="0"/>
              <a:t>Target responds to faked IP address.</a:t>
            </a:r>
          </a:p>
          <a:p>
            <a:pPr lvl="1"/>
            <a:r>
              <a:rPr lang="en-US" altLang="en-US" dirty="0" smtClean="0"/>
              <a:t>Target waits for non-existent system response.</a:t>
            </a:r>
          </a:p>
          <a:p>
            <a:pPr lvl="1"/>
            <a:r>
              <a:rPr lang="en-US" altLang="en-US" dirty="0" smtClean="0"/>
              <a:t>Request eventually times out.</a:t>
            </a:r>
          </a:p>
          <a:p>
            <a:pPr lvl="1"/>
            <a:r>
              <a:rPr lang="en-US" altLang="en-US" dirty="0" smtClean="0"/>
              <a:t>If the attacks outpace the requests timing-out, then systems resources will be exhausted.</a:t>
            </a:r>
          </a:p>
        </p:txBody>
      </p:sp>
    </p:spTree>
    <p:extLst>
      <p:ext uri="{BB962C8B-B14F-4D97-AF65-F5344CB8AC3E}">
        <p14:creationId xmlns:p14="http://schemas.microsoft.com/office/powerpoint/2010/main" val="1619602225"/>
      </p:ext>
    </p:extLst>
  </p:cSld>
  <p:clrMapOvr>
    <a:masterClrMapping/>
  </p:clrMapOvr>
  <p:transition/>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029200"/>
            <a:ext cx="7924800" cy="457200"/>
          </a:xfrm>
        </p:spPr>
        <p:txBody>
          <a:bodyPr/>
          <a:lstStyle/>
          <a:p>
            <a:r>
              <a:rPr lang="en-US" dirty="0"/>
              <a:t>Figure 15.2 A SYN flooding–based DoS attack</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74476" y="2057400"/>
            <a:ext cx="7395047" cy="2412353"/>
          </a:xfrm>
          <a:prstGeom prst="rect">
            <a:avLst/>
          </a:prstGeom>
        </p:spPr>
      </p:pic>
    </p:spTree>
    <p:extLst>
      <p:ext uri="{BB962C8B-B14F-4D97-AF65-F5344CB8AC3E}">
        <p14:creationId xmlns:p14="http://schemas.microsoft.com/office/powerpoint/2010/main" val="2931700598"/>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Denial-of-Service Attack (</a:t>
            </a:r>
            <a:r>
              <a:rPr lang="en-US" i="1" dirty="0"/>
              <a:t>continued</a:t>
            </a:r>
            <a:r>
              <a:rPr lang="en-US" dirty="0"/>
              <a:t>)</a:t>
            </a:r>
            <a:endParaRPr lang="en-US" dirty="0" smtClean="0"/>
          </a:p>
        </p:txBody>
      </p:sp>
      <p:sp>
        <p:nvSpPr>
          <p:cNvPr id="21507" name="Rectangle 3"/>
          <p:cNvSpPr>
            <a:spLocks noGrp="1" noChangeArrowheads="1"/>
          </p:cNvSpPr>
          <p:nvPr>
            <p:ph idx="1"/>
          </p:nvPr>
        </p:nvSpPr>
        <p:spPr/>
        <p:txBody>
          <a:bodyPr/>
          <a:lstStyle/>
          <a:p>
            <a:r>
              <a:rPr lang="en-US" altLang="en-US" dirty="0"/>
              <a:t>Another simple DoS attack is the infamous ping of death (POD</a:t>
            </a:r>
            <a:r>
              <a:rPr lang="en-US" altLang="en-US" dirty="0" smtClean="0"/>
              <a:t>).</a:t>
            </a:r>
          </a:p>
          <a:p>
            <a:pPr lvl="1"/>
            <a:r>
              <a:rPr lang="en-US" altLang="en-US" dirty="0" smtClean="0"/>
              <a:t>POD targets a </a:t>
            </a:r>
            <a:r>
              <a:rPr lang="en-US" altLang="en-US" dirty="0"/>
              <a:t>specific application or operating </a:t>
            </a:r>
            <a:r>
              <a:rPr lang="en-US" altLang="en-US" dirty="0" smtClean="0"/>
              <a:t>system.</a:t>
            </a:r>
          </a:p>
          <a:p>
            <a:pPr lvl="1"/>
            <a:r>
              <a:rPr lang="en-US" altLang="en-US" dirty="0" smtClean="0"/>
              <a:t>Reminder: SYN flooding targets </a:t>
            </a:r>
            <a:r>
              <a:rPr lang="en-US" altLang="en-US" dirty="0"/>
              <a:t>a </a:t>
            </a:r>
            <a:r>
              <a:rPr lang="en-US" altLang="en-US" dirty="0" smtClean="0"/>
              <a:t>protocol.</a:t>
            </a:r>
          </a:p>
          <a:p>
            <a:pPr lvl="1"/>
            <a:r>
              <a:rPr lang="en-US" altLang="en-US" dirty="0"/>
              <a:t>I</a:t>
            </a:r>
            <a:r>
              <a:rPr lang="en-US" altLang="en-US" dirty="0" smtClean="0"/>
              <a:t>n </a:t>
            </a:r>
            <a:r>
              <a:rPr lang="en-US" altLang="en-US" dirty="0"/>
              <a:t>the POD attack, the attacker sends an Internet Control Message Protocol (ICMP) ping packet equal to, or exceeding, </a:t>
            </a:r>
            <a:r>
              <a:rPr lang="en-US" altLang="en-US" dirty="0" smtClean="0"/>
              <a:t>64KB.</a:t>
            </a:r>
          </a:p>
          <a:p>
            <a:pPr lvl="1"/>
            <a:r>
              <a:rPr lang="en-US" altLang="en-US" dirty="0" smtClean="0"/>
              <a:t>Certain </a:t>
            </a:r>
            <a:r>
              <a:rPr lang="en-US" altLang="en-US" dirty="0"/>
              <a:t>older systems are not able to handle this size of packet, and the system will hang or crash</a:t>
            </a:r>
            <a:r>
              <a:rPr lang="en-US" altLang="en-US" dirty="0" smtClean="0"/>
              <a:t>.</a:t>
            </a:r>
          </a:p>
        </p:txBody>
      </p:sp>
    </p:spTree>
    <p:extLst>
      <p:ext uri="{BB962C8B-B14F-4D97-AF65-F5344CB8AC3E}">
        <p14:creationId xmlns:p14="http://schemas.microsoft.com/office/powerpoint/2010/main" val="2131161779"/>
      </p:ext>
    </p:extLst>
  </p:cSld>
  <p:clrMapOvr>
    <a:masterClrMapping/>
  </p:clrMapOvr>
  <p:transition/>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Denial-of-Service Attack (</a:t>
            </a:r>
            <a:r>
              <a:rPr lang="en-US" i="1" dirty="0"/>
              <a:t>continued</a:t>
            </a:r>
            <a:r>
              <a:rPr lang="en-US" dirty="0"/>
              <a:t>)</a:t>
            </a:r>
            <a:endParaRPr lang="en-US" dirty="0" smtClean="0"/>
          </a:p>
        </p:txBody>
      </p:sp>
      <p:sp>
        <p:nvSpPr>
          <p:cNvPr id="23555" name="Rectangle 3"/>
          <p:cNvSpPr>
            <a:spLocks noGrp="1" noChangeArrowheads="1"/>
          </p:cNvSpPr>
          <p:nvPr>
            <p:ph idx="1"/>
          </p:nvPr>
        </p:nvSpPr>
        <p:spPr/>
        <p:txBody>
          <a:bodyPr/>
          <a:lstStyle/>
          <a:p>
            <a:r>
              <a:rPr lang="en-US" dirty="0"/>
              <a:t>A DoS </a:t>
            </a:r>
            <a:r>
              <a:rPr lang="en-US" dirty="0" smtClean="0"/>
              <a:t>attack employing </a:t>
            </a:r>
            <a:r>
              <a:rPr lang="en-US" dirty="0"/>
              <a:t>multiple attacking systems is known as a </a:t>
            </a:r>
            <a:r>
              <a:rPr lang="en-US" b="1" dirty="0"/>
              <a:t>distributed </a:t>
            </a:r>
            <a:r>
              <a:rPr lang="en-US" b="1" dirty="0" smtClean="0"/>
              <a:t>denial-of-service </a:t>
            </a:r>
            <a:r>
              <a:rPr lang="en-US" b="1" dirty="0"/>
              <a:t>(DDoS) attack</a:t>
            </a:r>
            <a:r>
              <a:rPr lang="en-US" dirty="0" smtClean="0"/>
              <a:t>.</a:t>
            </a:r>
          </a:p>
          <a:p>
            <a:pPr lvl="1"/>
            <a:r>
              <a:rPr lang="en-US" altLang="en-US" dirty="0" smtClean="0"/>
              <a:t>Denies access or service to authorized users</a:t>
            </a:r>
          </a:p>
          <a:p>
            <a:pPr lvl="1"/>
            <a:r>
              <a:rPr lang="en-US" altLang="en-US" dirty="0" smtClean="0"/>
              <a:t>Uses resources of many systems combined into an attack network</a:t>
            </a:r>
          </a:p>
          <a:p>
            <a:pPr lvl="1"/>
            <a:r>
              <a:rPr lang="en-US" altLang="en-US" dirty="0" smtClean="0"/>
              <a:t>Overwhelms target system or network</a:t>
            </a:r>
          </a:p>
          <a:p>
            <a:pPr lvl="2"/>
            <a:r>
              <a:rPr lang="en-US" altLang="en-US" dirty="0" smtClean="0"/>
              <a:t>With enough attack agents, even simple web traffic can quickly affect a large website</a:t>
            </a:r>
          </a:p>
        </p:txBody>
      </p:sp>
    </p:spTree>
    <p:extLst>
      <p:ext uri="{BB962C8B-B14F-4D97-AF65-F5344CB8AC3E}">
        <p14:creationId xmlns:p14="http://schemas.microsoft.com/office/powerpoint/2010/main" val="4284606718"/>
      </p:ext>
    </p:extLst>
  </p:cSld>
  <p:clrMapOvr>
    <a:masterClrMapping/>
  </p:clrMapOvr>
  <p:transition/>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15.3 DDoS attack</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81100" y="1371600"/>
            <a:ext cx="6781800" cy="4129390"/>
          </a:xfrm>
          <a:prstGeom prst="rect">
            <a:avLst/>
          </a:prstGeom>
        </p:spPr>
      </p:pic>
    </p:spTree>
    <p:extLst>
      <p:ext uri="{BB962C8B-B14F-4D97-AF65-F5344CB8AC3E}">
        <p14:creationId xmlns:p14="http://schemas.microsoft.com/office/powerpoint/2010/main" val="2490730213"/>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 (</a:t>
            </a:r>
            <a:r>
              <a:rPr lang="en-US" i="1" dirty="0"/>
              <a:t>continued</a:t>
            </a:r>
            <a:r>
              <a:rPr lang="en-US" dirty="0"/>
              <a:t>)</a:t>
            </a:r>
          </a:p>
        </p:txBody>
      </p:sp>
      <p:sp>
        <p:nvSpPr>
          <p:cNvPr id="3" name="Content Placeholder 2"/>
          <p:cNvSpPr>
            <a:spLocks noGrp="1"/>
          </p:cNvSpPr>
          <p:nvPr>
            <p:ph idx="1"/>
          </p:nvPr>
        </p:nvSpPr>
        <p:spPr/>
        <p:txBody>
          <a:bodyPr/>
          <a:lstStyle/>
          <a:p>
            <a:r>
              <a:rPr lang="en-US" dirty="0"/>
              <a:t>Smurf </a:t>
            </a:r>
            <a:r>
              <a:rPr lang="en-US" dirty="0" smtClean="0"/>
              <a:t>attack</a:t>
            </a:r>
            <a:endParaRPr lang="en-US" dirty="0"/>
          </a:p>
          <a:p>
            <a:pPr lvl="1"/>
            <a:r>
              <a:rPr lang="en-US" dirty="0"/>
              <a:t>In a specific DoS attack known as a </a:t>
            </a:r>
            <a:r>
              <a:rPr lang="en-US" i="1" dirty="0"/>
              <a:t>smurf attack</a:t>
            </a:r>
            <a:r>
              <a:rPr lang="en-US" dirty="0"/>
              <a:t>, the attacker sends a </a:t>
            </a:r>
            <a:r>
              <a:rPr lang="en-US" dirty="0" smtClean="0"/>
              <a:t>spoofed packet </a:t>
            </a:r>
            <a:r>
              <a:rPr lang="en-US" dirty="0"/>
              <a:t>to the broadcast address for a network, which distributes the </a:t>
            </a:r>
            <a:r>
              <a:rPr lang="en-US" dirty="0" smtClean="0"/>
              <a:t>packet to </a:t>
            </a:r>
            <a:r>
              <a:rPr lang="en-US" dirty="0"/>
              <a:t>all systems on that </a:t>
            </a:r>
            <a:r>
              <a:rPr lang="en-US" dirty="0" smtClean="0"/>
              <a:t>network.</a:t>
            </a:r>
          </a:p>
          <a:p>
            <a:pPr lvl="1"/>
            <a:r>
              <a:rPr lang="en-US" dirty="0" smtClean="0"/>
              <a:t>Further </a:t>
            </a:r>
            <a:r>
              <a:rPr lang="en-US" dirty="0"/>
              <a:t>details are listed in the IP </a:t>
            </a:r>
            <a:r>
              <a:rPr lang="en-US" dirty="0" smtClean="0"/>
              <a:t>Address Spoofing </a:t>
            </a:r>
            <a:r>
              <a:rPr lang="en-US" dirty="0"/>
              <a:t>section.</a:t>
            </a:r>
          </a:p>
        </p:txBody>
      </p:sp>
    </p:spTree>
    <p:extLst>
      <p:ext uri="{BB962C8B-B14F-4D97-AF65-F5344CB8AC3E}">
        <p14:creationId xmlns:p14="http://schemas.microsoft.com/office/powerpoint/2010/main" val="355932797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 (</a:t>
            </a:r>
            <a:r>
              <a:rPr lang="en-US" i="1" dirty="0"/>
              <a:t>continued</a:t>
            </a:r>
            <a:r>
              <a:rPr lang="en-US" dirty="0"/>
              <a:t>)</a:t>
            </a:r>
          </a:p>
        </p:txBody>
      </p:sp>
      <p:sp>
        <p:nvSpPr>
          <p:cNvPr id="3" name="Content Placeholder 2"/>
          <p:cNvSpPr>
            <a:spLocks noGrp="1"/>
          </p:cNvSpPr>
          <p:nvPr>
            <p:ph idx="1"/>
          </p:nvPr>
        </p:nvSpPr>
        <p:spPr/>
        <p:txBody>
          <a:bodyPr/>
          <a:lstStyle/>
          <a:p>
            <a:r>
              <a:rPr lang="en-US" dirty="0"/>
              <a:t>Defending </a:t>
            </a:r>
            <a:r>
              <a:rPr lang="en-US" dirty="0" smtClean="0"/>
              <a:t>against DOS-type attacks</a:t>
            </a:r>
          </a:p>
          <a:p>
            <a:pPr lvl="1"/>
            <a:r>
              <a:rPr lang="en-US" dirty="0" smtClean="0"/>
              <a:t>Ensure you </a:t>
            </a:r>
            <a:r>
              <a:rPr lang="en-US" dirty="0"/>
              <a:t>have applied the latest </a:t>
            </a:r>
            <a:r>
              <a:rPr lang="en-US" dirty="0" smtClean="0"/>
              <a:t>patches </a:t>
            </a:r>
            <a:r>
              <a:rPr lang="en-US" dirty="0"/>
              <a:t>and upgrades to your systems and the applications running on </a:t>
            </a:r>
            <a:r>
              <a:rPr lang="en-US" dirty="0" smtClean="0"/>
              <a:t>them.</a:t>
            </a:r>
          </a:p>
          <a:p>
            <a:pPr lvl="1"/>
            <a:r>
              <a:rPr lang="en-US" dirty="0" smtClean="0"/>
              <a:t>Change </a:t>
            </a:r>
            <a:r>
              <a:rPr lang="en-US" dirty="0"/>
              <a:t>the time-out option for TCP connections so that attacks such as the SYN flooding attack are more difficult </a:t>
            </a:r>
            <a:r>
              <a:rPr lang="en-US" dirty="0" smtClean="0"/>
              <a:t>to perform.</a:t>
            </a:r>
          </a:p>
          <a:p>
            <a:pPr lvl="1"/>
            <a:r>
              <a:rPr lang="en-US" dirty="0" smtClean="0"/>
              <a:t>For </a:t>
            </a:r>
            <a:r>
              <a:rPr lang="en-US" dirty="0"/>
              <a:t>DDoS attacks, </a:t>
            </a:r>
            <a:r>
              <a:rPr lang="en-US" dirty="0" smtClean="0"/>
              <a:t>distribute </a:t>
            </a:r>
            <a:r>
              <a:rPr lang="en-US" dirty="0"/>
              <a:t>your </a:t>
            </a:r>
            <a:r>
              <a:rPr lang="en-US" dirty="0" smtClean="0"/>
              <a:t>workload </a:t>
            </a:r>
            <a:r>
              <a:rPr lang="en-US" dirty="0"/>
              <a:t>across several </a:t>
            </a:r>
            <a:r>
              <a:rPr lang="en-US" dirty="0" smtClean="0"/>
              <a:t>systems.</a:t>
            </a:r>
          </a:p>
          <a:p>
            <a:pPr lvl="1"/>
            <a:r>
              <a:rPr lang="en-US" dirty="0" smtClean="0"/>
              <a:t>To </a:t>
            </a:r>
            <a:r>
              <a:rPr lang="en-US" dirty="0"/>
              <a:t>prevent a DDoS attack, you must either be able </a:t>
            </a:r>
            <a:r>
              <a:rPr lang="en-US" dirty="0" smtClean="0"/>
              <a:t>to intercept </a:t>
            </a:r>
            <a:r>
              <a:rPr lang="en-US" dirty="0"/>
              <a:t>or </a:t>
            </a:r>
            <a:r>
              <a:rPr lang="en-US" dirty="0" smtClean="0"/>
              <a:t>block the </a:t>
            </a:r>
            <a:r>
              <a:rPr lang="en-US" dirty="0"/>
              <a:t>attack messages or keep the DDoS network from being </a:t>
            </a:r>
            <a:r>
              <a:rPr lang="en-US" dirty="0" smtClean="0"/>
              <a:t>established in </a:t>
            </a:r>
            <a:r>
              <a:rPr lang="en-US" dirty="0"/>
              <a:t>the first place</a:t>
            </a:r>
            <a:r>
              <a:rPr lang="en-US" dirty="0" smtClean="0"/>
              <a:t>.</a:t>
            </a:r>
            <a:endParaRPr lang="en-US" dirty="0"/>
          </a:p>
        </p:txBody>
      </p:sp>
    </p:spTree>
    <p:extLst>
      <p:ext uri="{BB962C8B-B14F-4D97-AF65-F5344CB8AC3E}">
        <p14:creationId xmlns:p14="http://schemas.microsoft.com/office/powerpoint/2010/main" val="1650709442"/>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Denial-of-Service Attack (</a:t>
            </a:r>
            <a:r>
              <a:rPr lang="en-US" i="1" dirty="0"/>
              <a:t>continued</a:t>
            </a:r>
            <a:r>
              <a:rPr lang="en-US" dirty="0"/>
              <a:t>)</a:t>
            </a:r>
          </a:p>
        </p:txBody>
      </p:sp>
      <p:sp>
        <p:nvSpPr>
          <p:cNvPr id="3" name="Content Placeholder 2"/>
          <p:cNvSpPr>
            <a:spLocks noGrp="1"/>
          </p:cNvSpPr>
          <p:nvPr>
            <p:ph idx="1"/>
          </p:nvPr>
        </p:nvSpPr>
        <p:spPr/>
        <p:txBody>
          <a:bodyPr/>
          <a:lstStyle/>
          <a:p>
            <a:r>
              <a:rPr lang="en-US" i="1" dirty="0" smtClean="0"/>
              <a:t>War-dialing</a:t>
            </a:r>
            <a:r>
              <a:rPr lang="en-US" dirty="0" smtClean="0"/>
              <a:t> </a:t>
            </a:r>
            <a:r>
              <a:rPr lang="en-US" dirty="0"/>
              <a:t>is the term used to describe an attacker’s attempt to </a:t>
            </a:r>
            <a:r>
              <a:rPr lang="en-US" dirty="0" smtClean="0"/>
              <a:t>discover unprotected modem connections </a:t>
            </a:r>
            <a:r>
              <a:rPr lang="en-US" dirty="0"/>
              <a:t>to </a:t>
            </a:r>
            <a:r>
              <a:rPr lang="en-US" dirty="0" smtClean="0"/>
              <a:t>computer </a:t>
            </a:r>
            <a:r>
              <a:rPr lang="en-US" dirty="0"/>
              <a:t>systems and networks</a:t>
            </a:r>
            <a:r>
              <a:rPr lang="en-US" dirty="0" smtClean="0"/>
              <a:t>.</a:t>
            </a:r>
          </a:p>
          <a:p>
            <a:pPr lvl="1"/>
            <a:r>
              <a:rPr lang="en-US" dirty="0"/>
              <a:t>War-dialing was surprisingly successful, mostly because of </a:t>
            </a:r>
            <a:r>
              <a:rPr lang="en-US" i="1" dirty="0" smtClean="0"/>
              <a:t>rogue modems</a:t>
            </a:r>
            <a:r>
              <a:rPr lang="en-US" dirty="0" smtClean="0"/>
              <a:t>—unauthorized </a:t>
            </a:r>
            <a:r>
              <a:rPr lang="en-US" dirty="0"/>
              <a:t>modems attached to computers on a </a:t>
            </a:r>
            <a:r>
              <a:rPr lang="en-US" dirty="0" smtClean="0"/>
              <a:t>network by authorized </a:t>
            </a:r>
            <a:r>
              <a:rPr lang="en-US" dirty="0"/>
              <a:t>users</a:t>
            </a:r>
            <a:r>
              <a:rPr lang="en-US" dirty="0" smtClean="0"/>
              <a:t>.</a:t>
            </a:r>
          </a:p>
          <a:p>
            <a:r>
              <a:rPr lang="en-US" i="1" dirty="0"/>
              <a:t>War-driving</a:t>
            </a:r>
            <a:r>
              <a:rPr lang="en-US" dirty="0"/>
              <a:t> is the unauthorized scanning for and connecting to wireless access </a:t>
            </a:r>
            <a:r>
              <a:rPr lang="en-US" dirty="0" smtClean="0"/>
              <a:t>points.</a:t>
            </a:r>
          </a:p>
          <a:p>
            <a:pPr lvl="1"/>
            <a:r>
              <a:rPr lang="en-US" dirty="0" smtClean="0"/>
              <a:t>Frequently </a:t>
            </a:r>
            <a:r>
              <a:rPr lang="en-US" dirty="0"/>
              <a:t>done while driving </a:t>
            </a:r>
            <a:r>
              <a:rPr lang="en-US" dirty="0" smtClean="0"/>
              <a:t>near a facility</a:t>
            </a:r>
            <a:endParaRPr lang="en-US" dirty="0"/>
          </a:p>
        </p:txBody>
      </p:sp>
    </p:spTree>
    <p:extLst>
      <p:ext uri="{BB962C8B-B14F-4D97-AF65-F5344CB8AC3E}">
        <p14:creationId xmlns:p14="http://schemas.microsoft.com/office/powerpoint/2010/main" val="262443400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Social Engineering</a:t>
            </a:r>
          </a:p>
        </p:txBody>
      </p:sp>
      <p:sp>
        <p:nvSpPr>
          <p:cNvPr id="12291" name="Rectangle 3"/>
          <p:cNvSpPr>
            <a:spLocks noGrp="1" noChangeArrowheads="1"/>
          </p:cNvSpPr>
          <p:nvPr>
            <p:ph idx="1"/>
          </p:nvPr>
        </p:nvSpPr>
        <p:spPr/>
        <p:txBody>
          <a:bodyPr/>
          <a:lstStyle/>
          <a:p>
            <a:r>
              <a:rPr lang="en-US" dirty="0"/>
              <a:t>Social engineering relies on lies </a:t>
            </a:r>
            <a:r>
              <a:rPr lang="en-US" dirty="0" smtClean="0"/>
              <a:t>and misrepresentation</a:t>
            </a:r>
            <a:r>
              <a:rPr lang="en-US" dirty="0"/>
              <a:t>, which an </a:t>
            </a:r>
            <a:r>
              <a:rPr lang="en-US" dirty="0" smtClean="0"/>
              <a:t>attacker uses </a:t>
            </a:r>
            <a:r>
              <a:rPr lang="en-US" dirty="0"/>
              <a:t>to trick an authorized user into providing information or access </a:t>
            </a:r>
            <a:r>
              <a:rPr lang="en-US" dirty="0" smtClean="0"/>
              <a:t>the attacker </a:t>
            </a:r>
            <a:r>
              <a:rPr lang="en-US" dirty="0"/>
              <a:t>would not normally be entitled </a:t>
            </a:r>
            <a:r>
              <a:rPr lang="en-US" dirty="0" smtClean="0"/>
              <a:t>to.</a:t>
            </a:r>
          </a:p>
          <a:p>
            <a:r>
              <a:rPr lang="en-US" dirty="0" smtClean="0"/>
              <a:t>Social engineering examples include:</a:t>
            </a:r>
          </a:p>
          <a:p>
            <a:pPr lvl="1"/>
            <a:r>
              <a:rPr lang="en-US" dirty="0" smtClean="0"/>
              <a:t>Contacting </a:t>
            </a:r>
            <a:r>
              <a:rPr lang="en-US" dirty="0"/>
              <a:t>a system administrator and </a:t>
            </a:r>
            <a:r>
              <a:rPr lang="en-US" dirty="0" smtClean="0"/>
              <a:t>pretending </a:t>
            </a:r>
            <a:r>
              <a:rPr lang="en-US" dirty="0"/>
              <a:t>to be an authorized user, asking to have a password </a:t>
            </a:r>
            <a:r>
              <a:rPr lang="en-US" dirty="0" smtClean="0"/>
              <a:t>reset</a:t>
            </a:r>
          </a:p>
          <a:p>
            <a:pPr lvl="1"/>
            <a:r>
              <a:rPr lang="en-US" dirty="0" smtClean="0"/>
              <a:t>Posing </a:t>
            </a:r>
            <a:r>
              <a:rPr lang="en-US" dirty="0"/>
              <a:t>as a representative from a vendor who needs temporary access to perform some emergency </a:t>
            </a:r>
            <a:r>
              <a:rPr lang="en-US" dirty="0" smtClean="0"/>
              <a:t>maintenance</a:t>
            </a:r>
          </a:p>
        </p:txBody>
      </p:sp>
    </p:spTree>
    <p:extLst>
      <p:ext uri="{BB962C8B-B14F-4D97-AF65-F5344CB8AC3E}">
        <p14:creationId xmlns:p14="http://schemas.microsoft.com/office/powerpoint/2010/main" val="4199057086"/>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Microsoft Operating Systems</a:t>
            </a:r>
          </a:p>
        </p:txBody>
      </p:sp>
      <p:sp>
        <p:nvSpPr>
          <p:cNvPr id="3" name="Content Placeholder 2"/>
          <p:cNvSpPr>
            <a:spLocks noGrp="1"/>
          </p:cNvSpPr>
          <p:nvPr>
            <p:ph idx="1"/>
          </p:nvPr>
        </p:nvSpPr>
        <p:spPr/>
        <p:txBody>
          <a:bodyPr/>
          <a:lstStyle/>
          <a:p>
            <a:r>
              <a:rPr lang="en-US" dirty="0"/>
              <a:t>Hardening </a:t>
            </a:r>
            <a:r>
              <a:rPr lang="en-US" dirty="0" smtClean="0"/>
              <a:t>Windows</a:t>
            </a:r>
          </a:p>
          <a:p>
            <a:pPr lvl="1"/>
            <a:r>
              <a:rPr lang="en-US" dirty="0"/>
              <a:t>With the release of Windows Vista, Microsoft tried to make similar </a:t>
            </a:r>
            <a:r>
              <a:rPr lang="en-US" dirty="0" smtClean="0"/>
              <a:t>security improvements </a:t>
            </a:r>
            <a:r>
              <a:rPr lang="en-US" dirty="0"/>
              <a:t>to its mainstream desktop OS as it did to its main </a:t>
            </a:r>
            <a:r>
              <a:rPr lang="en-US" dirty="0" smtClean="0"/>
              <a:t>server OS</a:t>
            </a:r>
            <a:r>
              <a:rPr lang="en-US" dirty="0"/>
              <a:t>, Windows </a:t>
            </a:r>
            <a:r>
              <a:rPr lang="en-US" dirty="0" smtClean="0"/>
              <a:t>2003.</a:t>
            </a:r>
          </a:p>
          <a:p>
            <a:pPr lvl="1"/>
            <a:r>
              <a:rPr lang="en-US" dirty="0" smtClean="0"/>
              <a:t>As </a:t>
            </a:r>
            <a:r>
              <a:rPr lang="en-US" dirty="0"/>
              <a:t>a desktop OS, Windows has provided a range of</a:t>
            </a:r>
            <a:br>
              <a:rPr lang="en-US" dirty="0"/>
            </a:br>
            <a:r>
              <a:rPr lang="en-US" dirty="0"/>
              <a:t>security features for users to secure their </a:t>
            </a:r>
            <a:r>
              <a:rPr lang="en-US" dirty="0" smtClean="0"/>
              <a:t>systems.</a:t>
            </a:r>
          </a:p>
          <a:p>
            <a:pPr lvl="1"/>
            <a:r>
              <a:rPr lang="en-US" dirty="0" smtClean="0"/>
              <a:t>Most </a:t>
            </a:r>
            <a:r>
              <a:rPr lang="en-US" dirty="0"/>
              <a:t>of these options </a:t>
            </a:r>
            <a:r>
              <a:rPr lang="en-US" dirty="0" smtClean="0"/>
              <a:t>can be </a:t>
            </a:r>
            <a:r>
              <a:rPr lang="en-US" dirty="0"/>
              <a:t>employed via group policies in enterprise setups, making them </a:t>
            </a:r>
            <a:r>
              <a:rPr lang="en-US" dirty="0" smtClean="0"/>
              <a:t>easily deployable </a:t>
            </a:r>
            <a:r>
              <a:rPr lang="en-US" dirty="0"/>
              <a:t>and maintainable across an </a:t>
            </a:r>
            <a:r>
              <a:rPr lang="en-US" dirty="0" smtClean="0"/>
              <a:t>enterprise</a:t>
            </a:r>
            <a:r>
              <a:rPr lang="en-US" dirty="0"/>
              <a:t>.</a:t>
            </a:r>
          </a:p>
        </p:txBody>
      </p:sp>
    </p:spTree>
    <p:extLst>
      <p:ext uri="{BB962C8B-B14F-4D97-AF65-F5344CB8AC3E}">
        <p14:creationId xmlns:p14="http://schemas.microsoft.com/office/powerpoint/2010/main" val="42631499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Null Sessions</a:t>
            </a:r>
          </a:p>
        </p:txBody>
      </p:sp>
      <p:sp>
        <p:nvSpPr>
          <p:cNvPr id="28675" name="Rectangle 3"/>
          <p:cNvSpPr>
            <a:spLocks noGrp="1" noChangeArrowheads="1"/>
          </p:cNvSpPr>
          <p:nvPr>
            <p:ph idx="1"/>
          </p:nvPr>
        </p:nvSpPr>
        <p:spPr/>
        <p:txBody>
          <a:bodyPr/>
          <a:lstStyle/>
          <a:p>
            <a:r>
              <a:rPr lang="en-US" altLang="en-US" dirty="0"/>
              <a:t>Microsoft Windows systems prior to XP and Server 2003 exhibited a vulnerability in their Server Message Block (SMB) system that allowed </a:t>
            </a:r>
            <a:r>
              <a:rPr lang="en-US" altLang="en-US" dirty="0" smtClean="0"/>
              <a:t>users to </a:t>
            </a:r>
            <a:r>
              <a:rPr lang="en-US" altLang="en-US" dirty="0"/>
              <a:t>establish null sessions</a:t>
            </a:r>
            <a:r>
              <a:rPr lang="en-US" altLang="en-US" dirty="0" smtClean="0"/>
              <a:t>.</a:t>
            </a:r>
            <a:endParaRPr lang="en-US" altLang="en-US" dirty="0"/>
          </a:p>
          <a:p>
            <a:r>
              <a:rPr lang="en-US" altLang="en-US" dirty="0" smtClean="0"/>
              <a:t>A </a:t>
            </a:r>
            <a:r>
              <a:rPr lang="en-US" altLang="en-US" b="1" dirty="0"/>
              <a:t>null session </a:t>
            </a:r>
            <a:r>
              <a:rPr lang="en-US" altLang="en-US" dirty="0"/>
              <a:t>is a connection to a Windows </a:t>
            </a:r>
            <a:r>
              <a:rPr lang="en-US" altLang="en-US" dirty="0" smtClean="0"/>
              <a:t>inter-process </a:t>
            </a:r>
            <a:r>
              <a:rPr lang="en-US" altLang="en-US" dirty="0"/>
              <a:t>communications share (IPC</a:t>
            </a:r>
            <a:r>
              <a:rPr lang="en-US" altLang="en-US" dirty="0" smtClean="0"/>
              <a:t>$).</a:t>
            </a:r>
          </a:p>
          <a:p>
            <a:r>
              <a:rPr lang="en-US" altLang="en-US" dirty="0" smtClean="0"/>
              <a:t>The </a:t>
            </a:r>
            <a:r>
              <a:rPr lang="en-US" altLang="en-US" dirty="0"/>
              <a:t>good news is that Windows XP</a:t>
            </a:r>
            <a:r>
              <a:rPr lang="en-US" altLang="en-US" dirty="0" smtClean="0"/>
              <a:t>, Server </a:t>
            </a:r>
            <a:r>
              <a:rPr lang="en-US" altLang="en-US" dirty="0"/>
              <a:t>2003, and beyond are not susceptible to this vulnerability by default</a:t>
            </a:r>
            <a:r>
              <a:rPr lang="en-US" altLang="en-US" dirty="0" smtClean="0"/>
              <a:t>.</a:t>
            </a:r>
          </a:p>
        </p:txBody>
      </p:sp>
    </p:spTree>
    <p:extLst>
      <p:ext uri="{BB962C8B-B14F-4D97-AF65-F5344CB8AC3E}">
        <p14:creationId xmlns:p14="http://schemas.microsoft.com/office/powerpoint/2010/main" val="3284225608"/>
      </p:ext>
    </p:extLst>
  </p:cSld>
  <p:clrMapOvr>
    <a:masterClrMapping/>
  </p:clrMapOvr>
  <p:transition/>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Sniffing</a:t>
            </a:r>
          </a:p>
        </p:txBody>
      </p:sp>
      <p:sp>
        <p:nvSpPr>
          <p:cNvPr id="29699" name="Rectangle 3"/>
          <p:cNvSpPr>
            <a:spLocks noGrp="1" noChangeArrowheads="1"/>
          </p:cNvSpPr>
          <p:nvPr>
            <p:ph idx="1"/>
          </p:nvPr>
        </p:nvSpPr>
        <p:spPr/>
        <p:txBody>
          <a:bodyPr/>
          <a:lstStyle/>
          <a:p>
            <a:r>
              <a:rPr lang="en-US" altLang="en-US" b="1" dirty="0"/>
              <a:t>Sniffing</a:t>
            </a:r>
            <a:r>
              <a:rPr lang="en-US" altLang="en-US" dirty="0"/>
              <a:t> is when someone </a:t>
            </a:r>
            <a:r>
              <a:rPr lang="en-US" altLang="en-US" dirty="0" smtClean="0"/>
              <a:t>examines all </a:t>
            </a:r>
            <a:r>
              <a:rPr lang="en-US" altLang="en-US" dirty="0"/>
              <a:t>the network traffic that passes their NIC, whether addressed for </a:t>
            </a:r>
            <a:r>
              <a:rPr lang="en-US" altLang="en-US" dirty="0" smtClean="0"/>
              <a:t>them or </a:t>
            </a:r>
            <a:r>
              <a:rPr lang="en-US" altLang="en-US" dirty="0"/>
              <a:t>not.</a:t>
            </a:r>
            <a:endParaRPr lang="en-US" altLang="en-US" dirty="0" smtClean="0"/>
          </a:p>
          <a:p>
            <a:pPr lvl="1"/>
            <a:r>
              <a:rPr lang="en-US" altLang="en-US" dirty="0"/>
              <a:t>A network sniffer is a software or hardware </a:t>
            </a:r>
            <a:r>
              <a:rPr lang="en-US" altLang="en-US" dirty="0" smtClean="0"/>
              <a:t>device.</a:t>
            </a:r>
          </a:p>
          <a:p>
            <a:pPr lvl="2"/>
            <a:r>
              <a:rPr lang="en-US" dirty="0"/>
              <a:t>The device can be used to view all traffic, or it can target a specific protocol, service, or even string of </a:t>
            </a:r>
            <a:r>
              <a:rPr lang="en-US" dirty="0" smtClean="0"/>
              <a:t>characters.</a:t>
            </a:r>
            <a:endParaRPr lang="en-US" altLang="en-US" dirty="0" smtClean="0"/>
          </a:p>
          <a:p>
            <a:pPr lvl="1"/>
            <a:r>
              <a:rPr lang="en-US" altLang="en-US" i="1" dirty="0" smtClean="0"/>
              <a:t>Sniffers</a:t>
            </a:r>
            <a:r>
              <a:rPr lang="en-US" altLang="en-US" dirty="0" smtClean="0"/>
              <a:t> may be able to modify some or all traffic in route</a:t>
            </a:r>
          </a:p>
          <a:p>
            <a:pPr lvl="1"/>
            <a:r>
              <a:rPr lang="en-US" altLang="en-US" dirty="0" smtClean="0"/>
              <a:t>Network administrators can use a sniffer to monitor and troubleshoot network performance.</a:t>
            </a:r>
          </a:p>
        </p:txBody>
      </p:sp>
    </p:spTree>
    <p:extLst>
      <p:ext uri="{BB962C8B-B14F-4D97-AF65-F5344CB8AC3E}">
        <p14:creationId xmlns:p14="http://schemas.microsoft.com/office/powerpoint/2010/main" val="2534058569"/>
      </p:ext>
    </p:extLst>
  </p:cSld>
  <p:clrMapOvr>
    <a:masterClrMapping/>
  </p:clrMapOvr>
  <p:transition/>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15.4 Network sniffers listen to </a:t>
            </a:r>
            <a:r>
              <a:rPr lang="en-US" dirty="0" smtClean="0"/>
              <a:t>all network </a:t>
            </a:r>
            <a:r>
              <a:rPr lang="en-US" dirty="0"/>
              <a:t>traffic.</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95244" y="1447800"/>
            <a:ext cx="2953512" cy="3958050"/>
          </a:xfrm>
          <a:prstGeom prst="rect">
            <a:avLst/>
          </a:prstGeom>
        </p:spPr>
      </p:pic>
    </p:spTree>
    <p:extLst>
      <p:ext uri="{BB962C8B-B14F-4D97-AF65-F5344CB8AC3E}">
        <p14:creationId xmlns:p14="http://schemas.microsoft.com/office/powerpoint/2010/main" val="665043652"/>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Spoofing</a:t>
            </a:r>
          </a:p>
        </p:txBody>
      </p:sp>
      <p:sp>
        <p:nvSpPr>
          <p:cNvPr id="31747" name="Rectangle 3"/>
          <p:cNvSpPr>
            <a:spLocks noGrp="1" noChangeArrowheads="1"/>
          </p:cNvSpPr>
          <p:nvPr>
            <p:ph idx="1"/>
          </p:nvPr>
        </p:nvSpPr>
        <p:spPr/>
        <p:txBody>
          <a:bodyPr/>
          <a:lstStyle/>
          <a:p>
            <a:r>
              <a:rPr lang="en-US" altLang="en-US" b="1" dirty="0"/>
              <a:t>Spoofing</a:t>
            </a:r>
            <a:r>
              <a:rPr lang="en-US" altLang="en-US" dirty="0"/>
              <a:t> is nothing more than making data look like it has come from </a:t>
            </a:r>
            <a:r>
              <a:rPr lang="en-US" altLang="en-US" dirty="0" smtClean="0"/>
              <a:t>a different </a:t>
            </a:r>
            <a:r>
              <a:rPr lang="en-US" altLang="en-US" dirty="0"/>
              <a:t>source</a:t>
            </a:r>
            <a:r>
              <a:rPr lang="en-US" altLang="en-US" dirty="0" smtClean="0"/>
              <a:t>.</a:t>
            </a:r>
            <a:endParaRPr lang="en-US" altLang="en-US" dirty="0"/>
          </a:p>
          <a:p>
            <a:pPr lvl="1"/>
            <a:r>
              <a:rPr lang="en-US" altLang="en-US" dirty="0" smtClean="0"/>
              <a:t>Spoofing is possible </a:t>
            </a:r>
            <a:r>
              <a:rPr lang="en-US" altLang="en-US" dirty="0"/>
              <a:t>in TCP/IP because of the friendly assumptions behind the </a:t>
            </a:r>
            <a:r>
              <a:rPr lang="en-US" altLang="en-US" dirty="0" smtClean="0"/>
              <a:t>protocols.</a:t>
            </a:r>
          </a:p>
          <a:p>
            <a:pPr lvl="2"/>
            <a:r>
              <a:rPr lang="en-US" dirty="0" smtClean="0">
                <a:ea typeface="ヒラギノ角ゴ Pro W3" pitchFamily="-111" charset="-128"/>
                <a:cs typeface="ヒラギノ角ゴ Pro W3" pitchFamily="-111" charset="-128"/>
              </a:rPr>
              <a:t>Protocol assumed </a:t>
            </a:r>
            <a:r>
              <a:rPr lang="en-US" dirty="0">
                <a:ea typeface="ヒラギノ角ゴ Pro W3" pitchFamily="-111" charset="-128"/>
                <a:cs typeface="ヒラギノ角ゴ Pro W3" pitchFamily="-111" charset="-128"/>
              </a:rPr>
              <a:t>that individuals who had access to the network layer would be privileged users who could be trusted</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3746005979"/>
      </p:ext>
    </p:extLst>
  </p:cSld>
  <p:clrMapOvr>
    <a:masterClrMapping/>
  </p:clrMapOvr>
  <p:transition/>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Spoofing (</a:t>
            </a:r>
            <a:r>
              <a:rPr lang="en-US" i="1" dirty="0" smtClean="0"/>
              <a:t>continued</a:t>
            </a:r>
            <a:r>
              <a:rPr lang="en-US" dirty="0" smtClean="0"/>
              <a:t>)</a:t>
            </a:r>
          </a:p>
        </p:txBody>
      </p:sp>
      <p:sp>
        <p:nvSpPr>
          <p:cNvPr id="31747" name="Rectangle 3"/>
          <p:cNvSpPr>
            <a:spLocks noGrp="1" noChangeArrowheads="1"/>
          </p:cNvSpPr>
          <p:nvPr>
            <p:ph idx="1"/>
          </p:nvPr>
        </p:nvSpPr>
        <p:spPr/>
        <p:txBody>
          <a:bodyPr/>
          <a:lstStyle/>
          <a:p>
            <a:r>
              <a:rPr lang="en-US" altLang="en-US" dirty="0"/>
              <a:t>Spoofing </a:t>
            </a:r>
            <a:r>
              <a:rPr lang="en-US" altLang="en-US" dirty="0" smtClean="0"/>
              <a:t>e-mail</a:t>
            </a:r>
          </a:p>
          <a:p>
            <a:pPr lvl="1"/>
            <a:r>
              <a:rPr lang="en-US" altLang="en-US" dirty="0" smtClean="0"/>
              <a:t>Occurs when </a:t>
            </a:r>
            <a:r>
              <a:rPr lang="en-US" altLang="en-US" dirty="0"/>
              <a:t>a message is sent with a From address that differs </a:t>
            </a:r>
            <a:r>
              <a:rPr lang="en-US" altLang="en-US" dirty="0" smtClean="0"/>
              <a:t>from that </a:t>
            </a:r>
            <a:r>
              <a:rPr lang="en-US" altLang="en-US" dirty="0"/>
              <a:t>of the sending system</a:t>
            </a:r>
            <a:r>
              <a:rPr lang="en-US" altLang="en-US" dirty="0" smtClean="0"/>
              <a:t>.</a:t>
            </a:r>
          </a:p>
          <a:p>
            <a:r>
              <a:rPr lang="en-US" altLang="en-US" dirty="0" smtClean="0"/>
              <a:t>E-mail spoofing examples</a:t>
            </a:r>
          </a:p>
          <a:p>
            <a:pPr lvl="1"/>
            <a:r>
              <a:rPr lang="en-US" dirty="0" smtClean="0"/>
              <a:t>Telnet </a:t>
            </a:r>
            <a:r>
              <a:rPr lang="en-US" dirty="0"/>
              <a:t>to port </a:t>
            </a:r>
            <a:r>
              <a:rPr lang="en-US" dirty="0" smtClean="0"/>
              <a:t>25 </a:t>
            </a:r>
            <a:r>
              <a:rPr lang="en-US" dirty="0"/>
              <a:t>on a mail </a:t>
            </a:r>
            <a:r>
              <a:rPr lang="en-US" dirty="0" smtClean="0"/>
              <a:t>server</a:t>
            </a:r>
            <a:r>
              <a:rPr lang="en-US" dirty="0"/>
              <a:t> – </a:t>
            </a:r>
            <a:r>
              <a:rPr lang="en-US" dirty="0" smtClean="0"/>
              <a:t>From </a:t>
            </a:r>
            <a:r>
              <a:rPr lang="en-US" dirty="0"/>
              <a:t>there, you can fill in any address for the </a:t>
            </a:r>
            <a:r>
              <a:rPr lang="en-US" dirty="0" smtClean="0"/>
              <a:t>From and </a:t>
            </a:r>
            <a:r>
              <a:rPr lang="en-US" dirty="0"/>
              <a:t>To sections of the message, whether or not the addresses are yours </a:t>
            </a:r>
            <a:r>
              <a:rPr lang="en-US" dirty="0" smtClean="0"/>
              <a:t>or even </a:t>
            </a:r>
            <a:r>
              <a:rPr lang="en-US" dirty="0"/>
              <a:t>actually exist</a:t>
            </a:r>
            <a:r>
              <a:rPr lang="en-US" dirty="0" smtClean="0"/>
              <a:t>.</a:t>
            </a:r>
          </a:p>
          <a:p>
            <a:pPr lvl="1"/>
            <a:r>
              <a:rPr lang="en-US" altLang="en-US" dirty="0" smtClean="0"/>
              <a:t>E-mail spoofing variation</a:t>
            </a:r>
            <a:r>
              <a:rPr lang="en-US" dirty="0"/>
              <a:t> – </a:t>
            </a:r>
            <a:r>
              <a:rPr lang="en-US" altLang="en-US" dirty="0" smtClean="0"/>
              <a:t>Attackers acquire </a:t>
            </a:r>
            <a:r>
              <a:rPr lang="en-US" altLang="en-US" dirty="0"/>
              <a:t>a URL similar to the URL they </a:t>
            </a:r>
            <a:r>
              <a:rPr lang="en-US" altLang="en-US" dirty="0" smtClean="0"/>
              <a:t>want to </a:t>
            </a:r>
            <a:r>
              <a:rPr lang="en-US" altLang="en-US" dirty="0"/>
              <a:t>spoof so that e-mail sent from their system appears to have come </a:t>
            </a:r>
            <a:r>
              <a:rPr lang="en-US" altLang="en-US" dirty="0" smtClean="0"/>
              <a:t>from the </a:t>
            </a:r>
            <a:r>
              <a:rPr lang="en-US" altLang="en-US" dirty="0"/>
              <a:t>official </a:t>
            </a:r>
            <a:r>
              <a:rPr lang="en-US" altLang="en-US" dirty="0" smtClean="0"/>
              <a:t>site.</a:t>
            </a:r>
          </a:p>
        </p:txBody>
      </p:sp>
    </p:spTree>
    <p:extLst>
      <p:ext uri="{BB962C8B-B14F-4D97-AF65-F5344CB8AC3E}">
        <p14:creationId xmlns:p14="http://schemas.microsoft.com/office/powerpoint/2010/main" val="359816292"/>
      </p:ext>
    </p:extLst>
  </p:cSld>
  <p:clrMapOvr>
    <a:masterClrMapping/>
  </p:clrMapOvr>
  <p:transition/>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Spoofing (</a:t>
            </a:r>
            <a:r>
              <a:rPr lang="en-US" i="1" dirty="0" smtClean="0"/>
              <a:t>continued</a:t>
            </a:r>
            <a:r>
              <a:rPr lang="en-US" dirty="0" smtClean="0"/>
              <a:t>)</a:t>
            </a:r>
          </a:p>
        </p:txBody>
      </p:sp>
      <p:sp>
        <p:nvSpPr>
          <p:cNvPr id="31747" name="Rectangle 3"/>
          <p:cNvSpPr>
            <a:spLocks noGrp="1" noChangeArrowheads="1"/>
          </p:cNvSpPr>
          <p:nvPr>
            <p:ph idx="1"/>
          </p:nvPr>
        </p:nvSpPr>
        <p:spPr/>
        <p:txBody>
          <a:bodyPr/>
          <a:lstStyle/>
          <a:p>
            <a:r>
              <a:rPr lang="en-US" altLang="en-US" dirty="0"/>
              <a:t>IP </a:t>
            </a:r>
            <a:r>
              <a:rPr lang="en-US" altLang="en-US" dirty="0" smtClean="0"/>
              <a:t>address spoofing</a:t>
            </a:r>
          </a:p>
          <a:p>
            <a:pPr lvl="1"/>
            <a:r>
              <a:rPr lang="en-US" altLang="en-US" dirty="0" smtClean="0"/>
              <a:t>This occurs </a:t>
            </a:r>
            <a:r>
              <a:rPr lang="en-US" altLang="en-US" dirty="0"/>
              <a:t>when a system </a:t>
            </a:r>
            <a:r>
              <a:rPr lang="en-US" altLang="en-US" dirty="0" smtClean="0"/>
              <a:t>inserts </a:t>
            </a:r>
            <a:r>
              <a:rPr lang="en-US" altLang="en-US" dirty="0"/>
              <a:t>a different address in the </a:t>
            </a:r>
            <a:r>
              <a:rPr lang="en-US" altLang="en-US" dirty="0" smtClean="0"/>
              <a:t>From portion </a:t>
            </a:r>
            <a:r>
              <a:rPr lang="en-US" altLang="en-US" dirty="0"/>
              <a:t>of the </a:t>
            </a:r>
            <a:r>
              <a:rPr lang="en-US" altLang="en-US" dirty="0" smtClean="0"/>
              <a:t>IP packet.</a:t>
            </a:r>
          </a:p>
          <a:p>
            <a:pPr lvl="1"/>
            <a:r>
              <a:rPr lang="en-US" altLang="en-US" dirty="0"/>
              <a:t>In a specific DoS attack known as </a:t>
            </a:r>
            <a:r>
              <a:rPr lang="en-US" altLang="en-US" dirty="0" smtClean="0"/>
              <a:t>a </a:t>
            </a:r>
            <a:r>
              <a:rPr lang="en-US" altLang="en-US" b="1" dirty="0" smtClean="0"/>
              <a:t>smurf </a:t>
            </a:r>
            <a:r>
              <a:rPr lang="en-US" altLang="en-US" b="1" dirty="0"/>
              <a:t>attack</a:t>
            </a:r>
            <a:r>
              <a:rPr lang="en-US" altLang="en-US" dirty="0"/>
              <a:t>, </a:t>
            </a:r>
            <a:r>
              <a:rPr lang="en-US" altLang="en-US" dirty="0" smtClean="0"/>
              <a:t>the attacker </a:t>
            </a:r>
            <a:r>
              <a:rPr lang="en-US" altLang="en-US" dirty="0"/>
              <a:t>sends a spoofed packet to the broadcast </a:t>
            </a:r>
            <a:r>
              <a:rPr lang="en-US" altLang="en-US" dirty="0" smtClean="0"/>
              <a:t>address for </a:t>
            </a:r>
            <a:r>
              <a:rPr lang="en-US" altLang="en-US" dirty="0"/>
              <a:t>a network, which distributes the packet to all systems on that network.</a:t>
            </a:r>
            <a:endParaRPr lang="en-US" altLang="en-US" dirty="0" smtClean="0"/>
          </a:p>
        </p:txBody>
      </p:sp>
    </p:spTree>
    <p:extLst>
      <p:ext uri="{BB962C8B-B14F-4D97-AF65-F5344CB8AC3E}">
        <p14:creationId xmlns:p14="http://schemas.microsoft.com/office/powerpoint/2010/main" val="3455112193"/>
      </p:ext>
    </p:extLst>
  </p:cSld>
  <p:clrMapOvr>
    <a:masterClrMapping/>
  </p:clrMapOvr>
  <p:transition/>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638801"/>
            <a:ext cx="7924800" cy="457200"/>
          </a:xfrm>
        </p:spPr>
        <p:txBody>
          <a:bodyPr/>
          <a:lstStyle/>
          <a:p>
            <a:r>
              <a:rPr lang="en-US" dirty="0"/>
              <a:t>Figure 15.5 Smurfing used in a smurf DOS attack</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3000" y="1447800"/>
            <a:ext cx="6858000" cy="3923299"/>
          </a:xfrm>
          <a:prstGeom prst="rect">
            <a:avLst/>
          </a:prstGeom>
        </p:spPr>
      </p:pic>
    </p:spTree>
    <p:extLst>
      <p:ext uri="{BB962C8B-B14F-4D97-AF65-F5344CB8AC3E}">
        <p14:creationId xmlns:p14="http://schemas.microsoft.com/office/powerpoint/2010/main" val="4230400304"/>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Spoofing (</a:t>
            </a:r>
            <a:r>
              <a:rPr lang="en-US" i="1" dirty="0" smtClean="0"/>
              <a:t>continued</a:t>
            </a:r>
            <a:r>
              <a:rPr lang="en-US" dirty="0" smtClean="0"/>
              <a:t>)</a:t>
            </a:r>
          </a:p>
        </p:txBody>
      </p:sp>
      <p:sp>
        <p:nvSpPr>
          <p:cNvPr id="31747" name="Rectangle 3"/>
          <p:cNvSpPr>
            <a:spLocks noGrp="1" noChangeArrowheads="1"/>
          </p:cNvSpPr>
          <p:nvPr>
            <p:ph idx="1"/>
          </p:nvPr>
        </p:nvSpPr>
        <p:spPr/>
        <p:txBody>
          <a:bodyPr/>
          <a:lstStyle/>
          <a:p>
            <a:r>
              <a:rPr lang="en-US" altLang="en-US" dirty="0"/>
              <a:t>Spoofing and </a:t>
            </a:r>
            <a:r>
              <a:rPr lang="en-US" altLang="en-US" dirty="0" smtClean="0"/>
              <a:t>trusted relationships</a:t>
            </a:r>
          </a:p>
          <a:p>
            <a:pPr lvl="1"/>
            <a:r>
              <a:rPr lang="en-US" altLang="en-US" dirty="0"/>
              <a:t>If two systems are configured to accept the authentication accomplished by each other, an individual logged onto one system might not be forced to go through </a:t>
            </a:r>
            <a:r>
              <a:rPr lang="en-US" altLang="en-US" dirty="0" smtClean="0"/>
              <a:t>an authentication </a:t>
            </a:r>
            <a:r>
              <a:rPr lang="en-US" altLang="en-US" dirty="0"/>
              <a:t>process again to access the other </a:t>
            </a:r>
            <a:r>
              <a:rPr lang="en-US" altLang="en-US" dirty="0" smtClean="0"/>
              <a:t>system.</a:t>
            </a:r>
          </a:p>
          <a:p>
            <a:pPr lvl="1"/>
            <a:r>
              <a:rPr lang="en-US" altLang="en-US" dirty="0" smtClean="0"/>
              <a:t>An </a:t>
            </a:r>
            <a:r>
              <a:rPr lang="en-US" altLang="en-US" dirty="0"/>
              <a:t>attacker can take advantage of this arrangement by sending a packet to one system that appears to have come from a trusted system</a:t>
            </a:r>
            <a:r>
              <a:rPr lang="en-US" altLang="en-US" dirty="0" smtClean="0"/>
              <a:t>.</a:t>
            </a:r>
          </a:p>
          <a:p>
            <a:pPr lvl="1"/>
            <a:r>
              <a:rPr lang="en-US" altLang="en-US" dirty="0" smtClean="0"/>
              <a:t>Since </a:t>
            </a:r>
            <a:r>
              <a:rPr lang="en-US" altLang="en-US" dirty="0"/>
              <a:t>the trusted relationship is in place, the targeted system may perform the requested task without authentication.</a:t>
            </a:r>
          </a:p>
        </p:txBody>
      </p:sp>
    </p:spTree>
    <p:extLst>
      <p:ext uri="{BB962C8B-B14F-4D97-AF65-F5344CB8AC3E}">
        <p14:creationId xmlns:p14="http://schemas.microsoft.com/office/powerpoint/2010/main" val="2501097021"/>
      </p:ext>
    </p:extLst>
  </p:cSld>
  <p:clrMapOvr>
    <a:masterClrMapping/>
  </p:clrMapOvr>
  <p:transition/>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410200"/>
            <a:ext cx="7924800" cy="457200"/>
          </a:xfrm>
        </p:spPr>
        <p:txBody>
          <a:bodyPr/>
          <a:lstStyle/>
          <a:p>
            <a:r>
              <a:rPr lang="en-US" dirty="0"/>
              <a:t>Figure 15.6 Spoofing to take advantage of a </a:t>
            </a:r>
            <a:r>
              <a:rPr lang="en-US" dirty="0" smtClean="0"/>
              <a:t>trusted relationship</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28700" y="1676400"/>
            <a:ext cx="7086600" cy="3400713"/>
          </a:xfrm>
          <a:prstGeom prst="rect">
            <a:avLst/>
          </a:prstGeom>
        </p:spPr>
      </p:pic>
    </p:spTree>
    <p:extLst>
      <p:ext uri="{BB962C8B-B14F-4D97-AF65-F5344CB8AC3E}">
        <p14:creationId xmlns:p14="http://schemas.microsoft.com/office/powerpoint/2010/main" val="493825756"/>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Spoofing (</a:t>
            </a:r>
            <a:r>
              <a:rPr lang="en-US" i="1" dirty="0" smtClean="0"/>
              <a:t>continued</a:t>
            </a:r>
            <a:r>
              <a:rPr lang="en-US" dirty="0" smtClean="0"/>
              <a:t>)</a:t>
            </a:r>
          </a:p>
        </p:txBody>
      </p:sp>
      <p:sp>
        <p:nvSpPr>
          <p:cNvPr id="31747" name="Rectangle 3"/>
          <p:cNvSpPr>
            <a:spLocks noGrp="1" noChangeArrowheads="1"/>
          </p:cNvSpPr>
          <p:nvPr>
            <p:ph idx="1"/>
          </p:nvPr>
        </p:nvSpPr>
        <p:spPr>
          <a:xfrm>
            <a:off x="457200" y="1981200"/>
            <a:ext cx="8229600" cy="4343400"/>
          </a:xfrm>
        </p:spPr>
        <p:txBody>
          <a:bodyPr/>
          <a:lstStyle/>
          <a:p>
            <a:r>
              <a:rPr lang="en-US" altLang="en-US" dirty="0" smtClean="0"/>
              <a:t>Spoofing and sequence numbers</a:t>
            </a:r>
          </a:p>
          <a:p>
            <a:pPr lvl="1"/>
            <a:r>
              <a:rPr lang="en-US" altLang="en-US" dirty="0" smtClean="0"/>
              <a:t>Formulating packets is more </a:t>
            </a:r>
            <a:r>
              <a:rPr lang="en-US" altLang="en-US" dirty="0"/>
              <a:t>complicated for external attackers </a:t>
            </a:r>
            <a:r>
              <a:rPr lang="en-US" altLang="en-US" dirty="0" smtClean="0"/>
              <a:t>because of sequence number.</a:t>
            </a:r>
          </a:p>
          <a:p>
            <a:pPr lvl="1"/>
            <a:r>
              <a:rPr lang="en-US" altLang="en-US" dirty="0" smtClean="0"/>
              <a:t>A </a:t>
            </a:r>
            <a:r>
              <a:rPr lang="en-US" altLang="en-US" b="1" dirty="0"/>
              <a:t>sequence number </a:t>
            </a:r>
            <a:r>
              <a:rPr lang="en-US" altLang="en-US" dirty="0"/>
              <a:t>is a 32-bit number established by the host that is incremented for each packet sent</a:t>
            </a:r>
            <a:r>
              <a:rPr lang="en-US" altLang="en-US" dirty="0" smtClean="0"/>
              <a:t>.</a:t>
            </a:r>
          </a:p>
          <a:p>
            <a:pPr lvl="2"/>
            <a:r>
              <a:rPr lang="en-US" altLang="en-US" dirty="0" smtClean="0"/>
              <a:t>Packets </a:t>
            </a:r>
            <a:r>
              <a:rPr lang="en-US" altLang="en-US" dirty="0"/>
              <a:t>are not guaranteed to be received in </a:t>
            </a:r>
            <a:r>
              <a:rPr lang="en-US" altLang="en-US" dirty="0" smtClean="0"/>
              <a:t>order; the </a:t>
            </a:r>
            <a:r>
              <a:rPr lang="en-US" altLang="en-US" dirty="0"/>
              <a:t>sequence number can be used to help reorder </a:t>
            </a:r>
            <a:r>
              <a:rPr lang="en-US" altLang="en-US" dirty="0" smtClean="0"/>
              <a:t>packets.</a:t>
            </a:r>
            <a:endParaRPr lang="en-US" altLang="en-US" dirty="0"/>
          </a:p>
          <a:p>
            <a:pPr lvl="1"/>
            <a:r>
              <a:rPr lang="en-US" altLang="en-US" dirty="0"/>
              <a:t>The difference in the difficulty of attempting a spoofing attack from inside a network and from outside involves determining the sequence number</a:t>
            </a:r>
            <a:r>
              <a:rPr lang="en-US" altLang="en-US" dirty="0" smtClean="0"/>
              <a:t>.</a:t>
            </a:r>
            <a:endParaRPr lang="en-US" altLang="en-US" dirty="0"/>
          </a:p>
        </p:txBody>
      </p:sp>
    </p:spTree>
    <p:extLst>
      <p:ext uri="{BB962C8B-B14F-4D97-AF65-F5344CB8AC3E}">
        <p14:creationId xmlns:p14="http://schemas.microsoft.com/office/powerpoint/2010/main" val="133590859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smtClean="0"/>
              <a:t>Figure </a:t>
            </a:r>
            <a:r>
              <a:rPr lang="en-US" dirty="0"/>
              <a:t>14.1 Windows 7 User Account Control in action</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27900" y="1828800"/>
            <a:ext cx="5488199" cy="3053314"/>
          </a:xfrm>
          <a:prstGeom prst="rect">
            <a:avLst/>
          </a:prstGeom>
        </p:spPr>
      </p:pic>
    </p:spTree>
    <p:extLst>
      <p:ext uri="{BB962C8B-B14F-4D97-AF65-F5344CB8AC3E}">
        <p14:creationId xmlns:p14="http://schemas.microsoft.com/office/powerpoint/2010/main" val="6210394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4648200"/>
            <a:ext cx="7924800" cy="457200"/>
          </a:xfrm>
        </p:spPr>
        <p:txBody>
          <a:bodyPr/>
          <a:lstStyle/>
          <a:p>
            <a:r>
              <a:rPr lang="en-US" dirty="0"/>
              <a:t>Figure 15.7 Three-way handshake with sequence numbers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40067" y="2514600"/>
            <a:ext cx="7063866" cy="1549908"/>
          </a:xfrm>
          <a:prstGeom prst="rect">
            <a:avLst/>
          </a:prstGeom>
        </p:spPr>
      </p:pic>
    </p:spTree>
    <p:extLst>
      <p:ext uri="{BB962C8B-B14F-4D97-AF65-F5344CB8AC3E}">
        <p14:creationId xmlns:p14="http://schemas.microsoft.com/office/powerpoint/2010/main" val="25413114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TCP/IP Hijacking</a:t>
            </a:r>
          </a:p>
        </p:txBody>
      </p:sp>
      <p:sp>
        <p:nvSpPr>
          <p:cNvPr id="39939" name="Rectangle 3"/>
          <p:cNvSpPr>
            <a:spLocks noGrp="1" noChangeArrowheads="1"/>
          </p:cNvSpPr>
          <p:nvPr>
            <p:ph idx="1"/>
          </p:nvPr>
        </p:nvSpPr>
        <p:spPr/>
        <p:txBody>
          <a:bodyPr/>
          <a:lstStyle/>
          <a:p>
            <a:r>
              <a:rPr lang="en-US" altLang="en-US" b="1" dirty="0"/>
              <a:t>TCP/IP hijacking </a:t>
            </a:r>
            <a:r>
              <a:rPr lang="en-US" altLang="en-US" dirty="0"/>
              <a:t>and session hijacking are terms used to refer to the process </a:t>
            </a:r>
            <a:r>
              <a:rPr lang="en-US" altLang="en-US" dirty="0" smtClean="0"/>
              <a:t>of taking </a:t>
            </a:r>
            <a:r>
              <a:rPr lang="en-US" altLang="en-US" dirty="0"/>
              <a:t>control of an already existing session between a client and a server</a:t>
            </a:r>
            <a:r>
              <a:rPr lang="en-US" altLang="en-US" dirty="0" smtClean="0"/>
              <a:t>.</a:t>
            </a:r>
            <a:endParaRPr lang="en-US" altLang="en-US" dirty="0"/>
          </a:p>
          <a:p>
            <a:pPr lvl="1"/>
            <a:r>
              <a:rPr lang="en-US" dirty="0" smtClean="0">
                <a:cs typeface="ヒラギノ角ゴ Pro W3" pitchFamily="-111" charset="-128"/>
              </a:rPr>
              <a:t>Attacker does not </a:t>
            </a:r>
            <a:r>
              <a:rPr lang="en-US" dirty="0">
                <a:cs typeface="ヒラギノ角ゴ Pro W3" pitchFamily="-111" charset="-128"/>
              </a:rPr>
              <a:t>have to circumvent any authentication </a:t>
            </a:r>
            <a:r>
              <a:rPr lang="en-US" dirty="0" smtClean="0">
                <a:cs typeface="ヒラギノ角ゴ Pro W3" pitchFamily="-111" charset="-128"/>
              </a:rPr>
              <a:t>mechanisms.</a:t>
            </a:r>
          </a:p>
          <a:p>
            <a:pPr lvl="1"/>
            <a:r>
              <a:rPr lang="en-US" altLang="en-US" dirty="0" smtClean="0"/>
              <a:t>Attack can be disguised with a DoS attack.</a:t>
            </a:r>
          </a:p>
          <a:p>
            <a:pPr lvl="1"/>
            <a:r>
              <a:rPr lang="en-US" altLang="en-US" dirty="0"/>
              <a:t>Hijack attacks generally are used against web and Telnet </a:t>
            </a:r>
            <a:r>
              <a:rPr lang="en-US" altLang="en-US" dirty="0" smtClean="0"/>
              <a:t>sessions.</a:t>
            </a:r>
          </a:p>
        </p:txBody>
      </p:sp>
    </p:spTree>
    <p:extLst>
      <p:ext uri="{BB962C8B-B14F-4D97-AF65-F5344CB8AC3E}">
        <p14:creationId xmlns:p14="http://schemas.microsoft.com/office/powerpoint/2010/main" val="2491078841"/>
      </p:ext>
    </p:extLst>
  </p:cSld>
  <p:clrMapOvr>
    <a:masterClrMapping/>
  </p:clrMapOvr>
  <p:transition/>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Man-in-the-Middle Attacks</a:t>
            </a:r>
          </a:p>
        </p:txBody>
      </p:sp>
      <p:sp>
        <p:nvSpPr>
          <p:cNvPr id="36867" name="Rectangle 3"/>
          <p:cNvSpPr>
            <a:spLocks noGrp="1" noChangeArrowheads="1"/>
          </p:cNvSpPr>
          <p:nvPr>
            <p:ph idx="1"/>
          </p:nvPr>
        </p:nvSpPr>
        <p:spPr>
          <a:xfrm>
            <a:off x="457200" y="1981200"/>
            <a:ext cx="8229600" cy="4876800"/>
          </a:xfrm>
        </p:spPr>
        <p:txBody>
          <a:bodyPr/>
          <a:lstStyle/>
          <a:p>
            <a:r>
              <a:rPr lang="en-US" altLang="en-US" dirty="0"/>
              <a:t>A </a:t>
            </a:r>
            <a:r>
              <a:rPr lang="en-US" altLang="en-US" b="1" dirty="0"/>
              <a:t>man-in-the-middle </a:t>
            </a:r>
            <a:r>
              <a:rPr lang="en-US" altLang="en-US" b="1" dirty="0" smtClean="0"/>
              <a:t>attack</a:t>
            </a:r>
            <a:r>
              <a:rPr lang="en-US" altLang="en-US" dirty="0" smtClean="0"/>
              <a:t> generally </a:t>
            </a:r>
            <a:r>
              <a:rPr lang="en-US" altLang="en-US" dirty="0"/>
              <a:t>occurs when attackers are able to place </a:t>
            </a:r>
            <a:r>
              <a:rPr lang="en-US" altLang="en-US" dirty="0" smtClean="0"/>
              <a:t>themselves in </a:t>
            </a:r>
            <a:r>
              <a:rPr lang="en-US" altLang="en-US" dirty="0"/>
              <a:t>the middle of two other hosts that are </a:t>
            </a:r>
            <a:r>
              <a:rPr lang="en-US" altLang="en-US" dirty="0" smtClean="0"/>
              <a:t>communicating.</a:t>
            </a:r>
          </a:p>
          <a:p>
            <a:pPr lvl="1"/>
            <a:r>
              <a:rPr lang="en-US" altLang="en-US" dirty="0" smtClean="0"/>
              <a:t>Attack is </a:t>
            </a:r>
            <a:r>
              <a:rPr lang="en-US" altLang="en-US" dirty="0"/>
              <a:t>t</a:t>
            </a:r>
            <a:r>
              <a:rPr lang="en-US" altLang="en-US" dirty="0" smtClean="0"/>
              <a:t>ypically </a:t>
            </a:r>
            <a:r>
              <a:rPr lang="en-US" altLang="en-US" dirty="0"/>
              <a:t>accomplished by compromising a router to alter the path of the </a:t>
            </a:r>
            <a:r>
              <a:rPr lang="en-US" altLang="en-US" dirty="0" smtClean="0"/>
              <a:t>traffic.</a:t>
            </a:r>
          </a:p>
          <a:p>
            <a:pPr lvl="1"/>
            <a:r>
              <a:rPr lang="en-US" dirty="0" smtClean="0"/>
              <a:t>A common method of instantiating </a:t>
            </a:r>
            <a:r>
              <a:rPr lang="en-US" dirty="0"/>
              <a:t>a man-in-the-middle </a:t>
            </a:r>
            <a:r>
              <a:rPr lang="en-US" dirty="0" smtClean="0"/>
              <a:t>attack is via </a:t>
            </a:r>
            <a:r>
              <a:rPr lang="en-US" dirty="0"/>
              <a:t>session </a:t>
            </a:r>
            <a:r>
              <a:rPr lang="en-US" dirty="0" smtClean="0"/>
              <a:t>hijacking.</a:t>
            </a:r>
            <a:endParaRPr lang="en-US" altLang="en-US" dirty="0" smtClean="0"/>
          </a:p>
          <a:p>
            <a:pPr lvl="1"/>
            <a:r>
              <a:rPr lang="en-US" dirty="0"/>
              <a:t>Session hijacking can occur when information such as a cookie is stolen, allowing the attacker to impersonate the legitimate </a:t>
            </a:r>
            <a:r>
              <a:rPr lang="en-US" dirty="0" smtClean="0"/>
              <a:t>session.</a:t>
            </a:r>
          </a:p>
          <a:p>
            <a:pPr lvl="2"/>
            <a:r>
              <a:rPr lang="en-US" altLang="en-US" dirty="0" smtClean="0"/>
              <a:t>Can result from a </a:t>
            </a:r>
            <a:r>
              <a:rPr lang="en-US" altLang="en-US" dirty="0"/>
              <a:t>cross-site scripting </a:t>
            </a:r>
            <a:r>
              <a:rPr lang="en-US" altLang="en-US" dirty="0" smtClean="0"/>
              <a:t>attack</a:t>
            </a:r>
          </a:p>
        </p:txBody>
      </p:sp>
    </p:spTree>
    <p:extLst>
      <p:ext uri="{BB962C8B-B14F-4D97-AF65-F5344CB8AC3E}">
        <p14:creationId xmlns:p14="http://schemas.microsoft.com/office/powerpoint/2010/main" val="2598525593"/>
      </p:ext>
    </p:extLst>
  </p:cSld>
  <p:clrMapOvr>
    <a:masterClrMapping/>
  </p:clrMapOvr>
  <p:transition/>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181600"/>
            <a:ext cx="7924800" cy="457200"/>
          </a:xfrm>
        </p:spPr>
        <p:txBody>
          <a:bodyPr/>
          <a:lstStyle/>
          <a:p>
            <a:r>
              <a:rPr lang="en-US" dirty="0"/>
              <a:t>Figure 15.8 A man-in-the-middle attack</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8611" y="1981200"/>
            <a:ext cx="6846778" cy="2720340"/>
          </a:xfrm>
          <a:prstGeom prst="rect">
            <a:avLst/>
          </a:prstGeom>
        </p:spPr>
      </p:pic>
    </p:spTree>
    <p:extLst>
      <p:ext uri="{BB962C8B-B14F-4D97-AF65-F5344CB8AC3E}">
        <p14:creationId xmlns:p14="http://schemas.microsoft.com/office/powerpoint/2010/main" val="614509208"/>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Man-in-the-Middle Attacks (</a:t>
            </a:r>
            <a:r>
              <a:rPr lang="en-US" i="1" dirty="0" smtClean="0"/>
              <a:t>continued</a:t>
            </a:r>
            <a:r>
              <a:rPr lang="en-US" dirty="0" smtClean="0"/>
              <a:t>)</a:t>
            </a:r>
          </a:p>
        </p:txBody>
      </p:sp>
      <p:sp>
        <p:nvSpPr>
          <p:cNvPr id="36867" name="Rectangle 3"/>
          <p:cNvSpPr>
            <a:spLocks noGrp="1" noChangeArrowheads="1"/>
          </p:cNvSpPr>
          <p:nvPr>
            <p:ph idx="1"/>
          </p:nvPr>
        </p:nvSpPr>
        <p:spPr/>
        <p:txBody>
          <a:bodyPr/>
          <a:lstStyle/>
          <a:p>
            <a:r>
              <a:rPr lang="en-US" dirty="0" smtClean="0"/>
              <a:t>The </a:t>
            </a:r>
            <a:r>
              <a:rPr lang="en-US" dirty="0"/>
              <a:t>term “man-in-the-middle attack” is sometimes used to refer to a </a:t>
            </a:r>
            <a:r>
              <a:rPr lang="en-US" dirty="0" smtClean="0"/>
              <a:t>more specific </a:t>
            </a:r>
            <a:r>
              <a:rPr lang="en-US" dirty="0"/>
              <a:t>type of attack—one in which the encrypted traffic issue is </a:t>
            </a:r>
            <a:r>
              <a:rPr lang="en-US" dirty="0" smtClean="0"/>
              <a:t>addressed.</a:t>
            </a:r>
          </a:p>
          <a:p>
            <a:pPr lvl="1"/>
            <a:r>
              <a:rPr lang="en-US" dirty="0"/>
              <a:t>An attacker can </a:t>
            </a:r>
            <a:r>
              <a:rPr lang="en-US" dirty="0" smtClean="0"/>
              <a:t>conduct a </a:t>
            </a:r>
            <a:r>
              <a:rPr lang="en-US" dirty="0"/>
              <a:t>man-in-the-middle attack by intercepting </a:t>
            </a:r>
            <a:r>
              <a:rPr lang="en-US" dirty="0" smtClean="0"/>
              <a:t>a </a:t>
            </a:r>
            <a:r>
              <a:rPr lang="en-US" dirty="0"/>
              <a:t>request for </a:t>
            </a:r>
            <a:r>
              <a:rPr lang="en-US" dirty="0" smtClean="0"/>
              <a:t>a friend’s public </a:t>
            </a:r>
            <a:r>
              <a:rPr lang="en-US" dirty="0"/>
              <a:t>key and the sending of your public key to </a:t>
            </a:r>
            <a:r>
              <a:rPr lang="en-US" dirty="0" smtClean="0"/>
              <a:t>him.</a:t>
            </a:r>
          </a:p>
          <a:p>
            <a:pPr lvl="1"/>
            <a:r>
              <a:rPr lang="en-US" dirty="0" smtClean="0"/>
              <a:t>Well-designed cryptographic </a:t>
            </a:r>
            <a:r>
              <a:rPr lang="en-US" dirty="0"/>
              <a:t>products use techniques such as mutual authentication to avoid this problem</a:t>
            </a:r>
            <a:r>
              <a:rPr lang="en-US" dirty="0" smtClean="0"/>
              <a:t>.</a:t>
            </a:r>
            <a:endParaRPr lang="en-US" altLang="en-US" dirty="0" smtClean="0"/>
          </a:p>
        </p:txBody>
      </p:sp>
    </p:spTree>
    <p:extLst>
      <p:ext uri="{BB962C8B-B14F-4D97-AF65-F5344CB8AC3E}">
        <p14:creationId xmlns:p14="http://schemas.microsoft.com/office/powerpoint/2010/main" val="4065209476"/>
      </p:ext>
    </p:extLst>
  </p:cSld>
  <p:clrMapOvr>
    <a:masterClrMapping/>
  </p:clrMapOvr>
  <p:transition/>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Replay Attack</a:t>
            </a:r>
          </a:p>
        </p:txBody>
      </p:sp>
      <p:sp>
        <p:nvSpPr>
          <p:cNvPr id="38915" name="Rectangle 3"/>
          <p:cNvSpPr>
            <a:spLocks noGrp="1" noChangeArrowheads="1"/>
          </p:cNvSpPr>
          <p:nvPr>
            <p:ph idx="1"/>
          </p:nvPr>
        </p:nvSpPr>
        <p:spPr/>
        <p:txBody>
          <a:bodyPr/>
          <a:lstStyle/>
          <a:p>
            <a:r>
              <a:rPr lang="en-US" altLang="en-US" dirty="0"/>
              <a:t>A </a:t>
            </a:r>
            <a:r>
              <a:rPr lang="en-US" altLang="en-US" b="1" dirty="0"/>
              <a:t>replay attack </a:t>
            </a:r>
            <a:r>
              <a:rPr lang="en-US" altLang="en-US" dirty="0"/>
              <a:t>occurs when the attacker captures a portion of a communication between two parties and retransmits it at a later </a:t>
            </a:r>
            <a:r>
              <a:rPr lang="en-US" altLang="en-US" dirty="0" smtClean="0"/>
              <a:t>time.</a:t>
            </a:r>
          </a:p>
          <a:p>
            <a:pPr lvl="1"/>
            <a:r>
              <a:rPr lang="en-US" altLang="en-US" dirty="0" smtClean="0"/>
              <a:t>Replay </a:t>
            </a:r>
            <a:r>
              <a:rPr lang="en-US" altLang="en-US" dirty="0"/>
              <a:t>attacks are associated with attempts to circumvent authentication </a:t>
            </a:r>
            <a:r>
              <a:rPr lang="en-US" altLang="en-US" dirty="0" smtClean="0"/>
              <a:t>mechanisms.</a:t>
            </a:r>
          </a:p>
          <a:p>
            <a:pPr lvl="1"/>
            <a:r>
              <a:rPr lang="en-US" altLang="en-US" dirty="0" smtClean="0"/>
              <a:t>The </a:t>
            </a:r>
            <a:r>
              <a:rPr lang="en-US" altLang="en-US" dirty="0"/>
              <a:t>best way to prevent replay attacks is with encryption, cryptographic authentication, and time stamps.</a:t>
            </a:r>
            <a:endParaRPr lang="en-US" altLang="en-US" dirty="0" smtClean="0"/>
          </a:p>
        </p:txBody>
      </p:sp>
    </p:spTree>
    <p:extLst>
      <p:ext uri="{BB962C8B-B14F-4D97-AF65-F5344CB8AC3E}">
        <p14:creationId xmlns:p14="http://schemas.microsoft.com/office/powerpoint/2010/main" val="646213659"/>
      </p:ext>
    </p:extLst>
  </p:cSld>
  <p:clrMapOvr>
    <a:masterClrMapping/>
  </p:clrMapOvr>
  <p:transition/>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Transitive Access</a:t>
            </a:r>
          </a:p>
        </p:txBody>
      </p:sp>
      <p:sp>
        <p:nvSpPr>
          <p:cNvPr id="5" name="Content Placeholder 4"/>
          <p:cNvSpPr>
            <a:spLocks noGrp="1"/>
          </p:cNvSpPr>
          <p:nvPr>
            <p:ph idx="1"/>
          </p:nvPr>
        </p:nvSpPr>
        <p:spPr/>
        <p:txBody>
          <a:bodyPr/>
          <a:lstStyle/>
          <a:p>
            <a:r>
              <a:rPr lang="en-US" i="1" dirty="0"/>
              <a:t>Transitive access </a:t>
            </a:r>
            <a:r>
              <a:rPr lang="en-US" dirty="0"/>
              <a:t>is a means of attacking a system by violating the trust relationship between </a:t>
            </a:r>
            <a:r>
              <a:rPr lang="en-US" dirty="0" smtClean="0"/>
              <a:t>machines.</a:t>
            </a:r>
          </a:p>
          <a:p>
            <a:r>
              <a:rPr lang="en-US" dirty="0" smtClean="0"/>
              <a:t>A </a:t>
            </a:r>
            <a:r>
              <a:rPr lang="en-US" dirty="0"/>
              <a:t>simple example is when servers are </a:t>
            </a:r>
            <a:r>
              <a:rPr lang="en-US" dirty="0" smtClean="0"/>
              <a:t>well protected </a:t>
            </a:r>
            <a:r>
              <a:rPr lang="en-US" dirty="0"/>
              <a:t>and clients are not, and the servers trust the </a:t>
            </a:r>
            <a:r>
              <a:rPr lang="en-US" dirty="0" smtClean="0"/>
              <a:t>clients.</a:t>
            </a:r>
          </a:p>
          <a:p>
            <a:pPr lvl="1"/>
            <a:r>
              <a:rPr lang="en-US" dirty="0" smtClean="0"/>
              <a:t>In </a:t>
            </a:r>
            <a:r>
              <a:rPr lang="en-US" dirty="0"/>
              <a:t>this case</a:t>
            </a:r>
            <a:r>
              <a:rPr lang="en-US" dirty="0" smtClean="0"/>
              <a:t>, attacking </a:t>
            </a:r>
            <a:r>
              <a:rPr lang="en-US" dirty="0"/>
              <a:t>a client can provide transitive access to the servers.</a:t>
            </a:r>
          </a:p>
        </p:txBody>
      </p:sp>
    </p:spTree>
    <p:extLst>
      <p:ext uri="{BB962C8B-B14F-4D97-AF65-F5344CB8AC3E}">
        <p14:creationId xmlns:p14="http://schemas.microsoft.com/office/powerpoint/2010/main" val="3490616633"/>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Spam</a:t>
            </a:r>
          </a:p>
        </p:txBody>
      </p:sp>
      <p:sp>
        <p:nvSpPr>
          <p:cNvPr id="3" name="Content Placeholder 2"/>
          <p:cNvSpPr>
            <a:spLocks noGrp="1"/>
          </p:cNvSpPr>
          <p:nvPr>
            <p:ph idx="1"/>
          </p:nvPr>
        </p:nvSpPr>
        <p:spPr/>
        <p:txBody>
          <a:bodyPr/>
          <a:lstStyle/>
          <a:p>
            <a:r>
              <a:rPr lang="en-US" dirty="0"/>
              <a:t>Though not generally considered a social engineering issue, nor a security issue for that matter, spam can, however, be a security concern</a:t>
            </a:r>
            <a:r>
              <a:rPr lang="en-US" dirty="0" smtClean="0"/>
              <a:t>.</a:t>
            </a:r>
          </a:p>
          <a:p>
            <a:pPr lvl="1"/>
            <a:r>
              <a:rPr lang="en-US" dirty="0" smtClean="0"/>
              <a:t>Spam </a:t>
            </a:r>
            <a:r>
              <a:rPr lang="en-US" dirty="0"/>
              <a:t>is bulk unsolicited e-mail</a:t>
            </a:r>
            <a:r>
              <a:rPr lang="en-US" dirty="0" smtClean="0"/>
              <a:t>.</a:t>
            </a:r>
          </a:p>
          <a:p>
            <a:pPr lvl="1"/>
            <a:r>
              <a:rPr lang="en-US" dirty="0" smtClean="0"/>
              <a:t>It </a:t>
            </a:r>
            <a:r>
              <a:rPr lang="en-US" dirty="0"/>
              <a:t>can be legitimate in the sense that it has been sent by a company advertising a product or </a:t>
            </a:r>
            <a:r>
              <a:rPr lang="en-US" dirty="0" smtClean="0"/>
              <a:t>service.</a:t>
            </a:r>
          </a:p>
          <a:p>
            <a:pPr lvl="1"/>
            <a:r>
              <a:rPr lang="en-US" dirty="0" smtClean="0"/>
              <a:t>Spam can </a:t>
            </a:r>
            <a:r>
              <a:rPr lang="en-US" dirty="0"/>
              <a:t>also be malicious and could include an attachment that contains malicious software designed to harm your system, or a link to a malicious web site that may attempt to obtain personal information from you</a:t>
            </a:r>
            <a:r>
              <a:rPr lang="en-US" dirty="0" smtClean="0"/>
              <a:t>.</a:t>
            </a:r>
            <a:endParaRPr lang="en-US" dirty="0"/>
          </a:p>
        </p:txBody>
      </p:sp>
    </p:spTree>
    <p:extLst>
      <p:ext uri="{BB962C8B-B14F-4D97-AF65-F5344CB8AC3E}">
        <p14:creationId xmlns:p14="http://schemas.microsoft.com/office/powerpoint/2010/main" val="2158094315"/>
      </p:ext>
    </p:extLst>
  </p:cSld>
  <p:clrMapOvr>
    <a:masterClrMapping/>
  </p:clrMapOvr>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Spim</a:t>
            </a:r>
            <a:endParaRPr lang="en-US" dirty="0"/>
          </a:p>
        </p:txBody>
      </p:sp>
      <p:sp>
        <p:nvSpPr>
          <p:cNvPr id="3" name="Content Placeholder 2"/>
          <p:cNvSpPr>
            <a:spLocks noGrp="1"/>
          </p:cNvSpPr>
          <p:nvPr>
            <p:ph idx="1"/>
          </p:nvPr>
        </p:nvSpPr>
        <p:spPr/>
        <p:txBody>
          <a:bodyPr/>
          <a:lstStyle/>
          <a:p>
            <a:r>
              <a:rPr lang="en-US" dirty="0"/>
              <a:t>Though not as well known, a variation on spam is </a:t>
            </a:r>
            <a:r>
              <a:rPr lang="en-US" i="1" dirty="0"/>
              <a:t>spim</a:t>
            </a:r>
            <a:r>
              <a:rPr lang="en-US" dirty="0"/>
              <a:t>, which is </a:t>
            </a:r>
            <a:r>
              <a:rPr lang="en-US" dirty="0" smtClean="0"/>
              <a:t>basically spam </a:t>
            </a:r>
            <a:r>
              <a:rPr lang="en-US" dirty="0"/>
              <a:t>delivered via an instant messaging application such as Yahoo! Messenger or AOL Instant Messenger (AIM</a:t>
            </a:r>
            <a:r>
              <a:rPr lang="en-US" dirty="0" smtClean="0"/>
              <a:t>).</a:t>
            </a:r>
          </a:p>
          <a:p>
            <a:r>
              <a:rPr lang="en-US" dirty="0" smtClean="0"/>
              <a:t>The </a:t>
            </a:r>
            <a:r>
              <a:rPr lang="en-US" dirty="0"/>
              <a:t>purpose of hostile spim is </a:t>
            </a:r>
            <a:r>
              <a:rPr lang="en-US" dirty="0" smtClean="0"/>
              <a:t>the same </a:t>
            </a:r>
            <a:r>
              <a:rPr lang="en-US" dirty="0"/>
              <a:t>as that of spam—the delivery of malicious content or links.</a:t>
            </a:r>
          </a:p>
        </p:txBody>
      </p:sp>
    </p:spTree>
    <p:extLst>
      <p:ext uri="{BB962C8B-B14F-4D97-AF65-F5344CB8AC3E}">
        <p14:creationId xmlns:p14="http://schemas.microsoft.com/office/powerpoint/2010/main" val="3113674416"/>
      </p:ext>
    </p:extLst>
  </p:cSld>
  <p:clrMapOvr>
    <a:masterClrMapping/>
  </p:clrMapOvr>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Phishing</a:t>
            </a:r>
          </a:p>
        </p:txBody>
      </p:sp>
      <p:sp>
        <p:nvSpPr>
          <p:cNvPr id="3" name="Content Placeholder 2"/>
          <p:cNvSpPr>
            <a:spLocks noGrp="1"/>
          </p:cNvSpPr>
          <p:nvPr>
            <p:ph idx="1"/>
          </p:nvPr>
        </p:nvSpPr>
        <p:spPr/>
        <p:txBody>
          <a:bodyPr/>
          <a:lstStyle/>
          <a:p>
            <a:r>
              <a:rPr lang="en-US" b="1" dirty="0"/>
              <a:t>Phishing</a:t>
            </a:r>
            <a:r>
              <a:rPr lang="en-US" dirty="0"/>
              <a:t> is the use of fraudulent e-mails or instant messages that appear </a:t>
            </a:r>
            <a:r>
              <a:rPr lang="en-US" dirty="0" smtClean="0"/>
              <a:t>to be </a:t>
            </a:r>
            <a:r>
              <a:rPr lang="en-US" dirty="0"/>
              <a:t>genuine but are designed to trick </a:t>
            </a:r>
            <a:r>
              <a:rPr lang="en-US" dirty="0" smtClean="0"/>
              <a:t>users.</a:t>
            </a:r>
          </a:p>
          <a:p>
            <a:r>
              <a:rPr lang="en-US" dirty="0" smtClean="0"/>
              <a:t>The </a:t>
            </a:r>
            <a:r>
              <a:rPr lang="en-US" dirty="0"/>
              <a:t>goal of a phishing attack </a:t>
            </a:r>
            <a:r>
              <a:rPr lang="en-US" dirty="0" smtClean="0"/>
              <a:t>is to </a:t>
            </a:r>
            <a:r>
              <a:rPr lang="en-US" dirty="0"/>
              <a:t>obtain from the user information that can be used in an attack, such </a:t>
            </a:r>
            <a:r>
              <a:rPr lang="en-US" dirty="0" smtClean="0"/>
              <a:t>as login </a:t>
            </a:r>
            <a:r>
              <a:rPr lang="en-US" dirty="0"/>
              <a:t>credentials or other critical information.</a:t>
            </a:r>
          </a:p>
        </p:txBody>
      </p:sp>
    </p:spTree>
    <p:extLst>
      <p:ext uri="{BB962C8B-B14F-4D97-AF65-F5344CB8AC3E}">
        <p14:creationId xmlns:p14="http://schemas.microsoft.com/office/powerpoint/2010/main" val="81400921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Windows Server 2008</a:t>
            </a:r>
          </a:p>
        </p:txBody>
      </p:sp>
      <p:sp>
        <p:nvSpPr>
          <p:cNvPr id="3" name="Content Placeholder 2"/>
          <p:cNvSpPr>
            <a:spLocks noGrp="1"/>
          </p:cNvSpPr>
          <p:nvPr>
            <p:ph idx="1"/>
          </p:nvPr>
        </p:nvSpPr>
        <p:spPr/>
        <p:txBody>
          <a:bodyPr/>
          <a:lstStyle/>
          <a:p>
            <a:r>
              <a:rPr lang="en-US" dirty="0" smtClean="0"/>
              <a:t>Microsoft </a:t>
            </a:r>
            <a:r>
              <a:rPr lang="en-US" dirty="0"/>
              <a:t>touted Windows Server 2008 as its “most secure server” to date upon its </a:t>
            </a:r>
            <a:r>
              <a:rPr lang="en-US" dirty="0" smtClean="0"/>
              <a:t>release.</a:t>
            </a:r>
          </a:p>
          <a:p>
            <a:r>
              <a:rPr lang="en-US" dirty="0" smtClean="0"/>
              <a:t>Building </a:t>
            </a:r>
            <a:r>
              <a:rPr lang="en-US" dirty="0"/>
              <a:t>on the changes it made to the Windows Server 2003 and Vista OSs, Microsoft attempted to add more defense-in-depth protections to Windows Server 2008</a:t>
            </a:r>
            <a:r>
              <a:rPr lang="en-US" dirty="0" smtClean="0"/>
              <a:t>.</a:t>
            </a:r>
          </a:p>
          <a:p>
            <a:r>
              <a:rPr lang="en-US" dirty="0"/>
              <a:t>Microsoft has a free hardening guide for the Windows Server 2008 OS from its Download Center</a:t>
            </a:r>
            <a:r>
              <a:rPr lang="en-US" dirty="0" smtClean="0"/>
              <a:t>.</a:t>
            </a:r>
            <a:endParaRPr lang="en-US" dirty="0"/>
          </a:p>
        </p:txBody>
      </p:sp>
    </p:spTree>
    <p:extLst>
      <p:ext uri="{BB962C8B-B14F-4D97-AF65-F5344CB8AC3E}">
        <p14:creationId xmlns:p14="http://schemas.microsoft.com/office/powerpoint/2010/main" val="80318045"/>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Spear Phishing</a:t>
            </a:r>
          </a:p>
        </p:txBody>
      </p:sp>
      <p:sp>
        <p:nvSpPr>
          <p:cNvPr id="3" name="Content Placeholder 2"/>
          <p:cNvSpPr>
            <a:spLocks noGrp="1"/>
          </p:cNvSpPr>
          <p:nvPr>
            <p:ph idx="1"/>
          </p:nvPr>
        </p:nvSpPr>
        <p:spPr/>
        <p:txBody>
          <a:bodyPr/>
          <a:lstStyle/>
          <a:p>
            <a:r>
              <a:rPr lang="en-US" b="1" dirty="0"/>
              <a:t>Spear</a:t>
            </a:r>
            <a:r>
              <a:rPr lang="en-US" dirty="0"/>
              <a:t> </a:t>
            </a:r>
            <a:r>
              <a:rPr lang="en-US" b="1" dirty="0"/>
              <a:t>phishing</a:t>
            </a:r>
            <a:r>
              <a:rPr lang="en-US" dirty="0"/>
              <a:t> is the term that has been created to refer to a phishing </a:t>
            </a:r>
            <a:r>
              <a:rPr lang="en-US" dirty="0" smtClean="0"/>
              <a:t>attack that </a:t>
            </a:r>
            <a:r>
              <a:rPr lang="en-US" dirty="0"/>
              <a:t>targets a specific group with something in common</a:t>
            </a:r>
            <a:r>
              <a:rPr lang="en-US" dirty="0" smtClean="0"/>
              <a:t>.</a:t>
            </a:r>
          </a:p>
          <a:p>
            <a:r>
              <a:rPr lang="en-US" dirty="0" smtClean="0"/>
              <a:t>By </a:t>
            </a:r>
            <a:r>
              <a:rPr lang="en-US" dirty="0"/>
              <a:t>targeting a specific group, the ratio of successful attacks (that is, the number of </a:t>
            </a:r>
            <a:r>
              <a:rPr lang="en-US" dirty="0" smtClean="0"/>
              <a:t>responses received</a:t>
            </a:r>
            <a:r>
              <a:rPr lang="en-US" dirty="0"/>
              <a:t>) to the total number of e-mails or messages sent usually </a:t>
            </a:r>
            <a:r>
              <a:rPr lang="en-US" dirty="0" smtClean="0"/>
              <a:t>increases because </a:t>
            </a:r>
            <a:r>
              <a:rPr lang="en-US" dirty="0"/>
              <a:t>a targeted attack will seem more plausible than a message sent </a:t>
            </a:r>
            <a:r>
              <a:rPr lang="en-US" dirty="0" smtClean="0"/>
              <a:t>to users </a:t>
            </a:r>
            <a:r>
              <a:rPr lang="en-US" dirty="0"/>
              <a:t>randomly.</a:t>
            </a:r>
          </a:p>
        </p:txBody>
      </p:sp>
    </p:spTree>
    <p:extLst>
      <p:ext uri="{BB962C8B-B14F-4D97-AF65-F5344CB8AC3E}">
        <p14:creationId xmlns:p14="http://schemas.microsoft.com/office/powerpoint/2010/main" val="1220394966"/>
      </p:ext>
    </p:extLst>
  </p:cSld>
  <p:clrMapOvr>
    <a:masterClrMapping/>
  </p:clrMapOvr>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Vishing</a:t>
            </a:r>
          </a:p>
        </p:txBody>
      </p:sp>
      <p:sp>
        <p:nvSpPr>
          <p:cNvPr id="3" name="Content Placeholder 2"/>
          <p:cNvSpPr>
            <a:spLocks noGrp="1"/>
          </p:cNvSpPr>
          <p:nvPr>
            <p:ph idx="1"/>
          </p:nvPr>
        </p:nvSpPr>
        <p:spPr/>
        <p:txBody>
          <a:bodyPr/>
          <a:lstStyle/>
          <a:p>
            <a:r>
              <a:rPr lang="en-US" i="1" dirty="0"/>
              <a:t>Vishing</a:t>
            </a:r>
            <a:r>
              <a:rPr lang="en-US" dirty="0"/>
              <a:t> is a variation of phishing that uses voice communication technology to obtain the information the attacker is </a:t>
            </a:r>
            <a:r>
              <a:rPr lang="en-US" dirty="0" smtClean="0"/>
              <a:t>seeking.</a:t>
            </a:r>
          </a:p>
          <a:p>
            <a:pPr lvl="1"/>
            <a:r>
              <a:rPr lang="en-US" dirty="0" smtClean="0"/>
              <a:t>Vishing takes </a:t>
            </a:r>
            <a:r>
              <a:rPr lang="en-US" dirty="0"/>
              <a:t>advantage of the trust that some people place in the telephone </a:t>
            </a:r>
            <a:r>
              <a:rPr lang="en-US" dirty="0" smtClean="0"/>
              <a:t>network.</a:t>
            </a:r>
          </a:p>
          <a:p>
            <a:pPr lvl="1"/>
            <a:r>
              <a:rPr lang="en-US" dirty="0"/>
              <a:t>Users are unaware that attackers can spoof (simulate) calls from legitimate entities using voice over IP (VoIP) </a:t>
            </a:r>
            <a:r>
              <a:rPr lang="en-US" dirty="0" smtClean="0"/>
              <a:t>technology.</a:t>
            </a:r>
          </a:p>
          <a:p>
            <a:pPr lvl="1"/>
            <a:r>
              <a:rPr lang="en-US" dirty="0"/>
              <a:t>Voice messaging can also be compromised and used in these </a:t>
            </a:r>
            <a:r>
              <a:rPr lang="en-US" dirty="0" smtClean="0"/>
              <a:t>attempts.</a:t>
            </a:r>
          </a:p>
          <a:p>
            <a:pPr lvl="1"/>
            <a:r>
              <a:rPr lang="en-US" dirty="0" smtClean="0"/>
              <a:t>Attackers seek to </a:t>
            </a:r>
            <a:r>
              <a:rPr lang="en-US" dirty="0"/>
              <a:t>obtain </a:t>
            </a:r>
            <a:r>
              <a:rPr lang="en-US" dirty="0" smtClean="0"/>
              <a:t>information for identity theft.</a:t>
            </a:r>
            <a:endParaRPr lang="en-US" dirty="0"/>
          </a:p>
        </p:txBody>
      </p:sp>
    </p:spTree>
    <p:extLst>
      <p:ext uri="{BB962C8B-B14F-4D97-AF65-F5344CB8AC3E}">
        <p14:creationId xmlns:p14="http://schemas.microsoft.com/office/powerpoint/2010/main" val="3284404930"/>
      </p:ext>
    </p:extLst>
  </p:cSld>
  <p:clrMapOvr>
    <a:masterClrMapping/>
  </p:clrMapOvr>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Pharming</a:t>
            </a:r>
          </a:p>
        </p:txBody>
      </p:sp>
      <p:sp>
        <p:nvSpPr>
          <p:cNvPr id="3" name="Content Placeholder 2"/>
          <p:cNvSpPr>
            <a:spLocks noGrp="1"/>
          </p:cNvSpPr>
          <p:nvPr>
            <p:ph idx="1"/>
          </p:nvPr>
        </p:nvSpPr>
        <p:spPr/>
        <p:txBody>
          <a:bodyPr/>
          <a:lstStyle/>
          <a:p>
            <a:r>
              <a:rPr lang="en-US" b="1" dirty="0"/>
              <a:t>Pharming</a:t>
            </a:r>
            <a:r>
              <a:rPr lang="en-US" dirty="0"/>
              <a:t> consists of misdirecting users to fake web sites that have </a:t>
            </a:r>
            <a:r>
              <a:rPr lang="en-US" dirty="0" smtClean="0"/>
              <a:t>been made </a:t>
            </a:r>
            <a:r>
              <a:rPr lang="en-US" dirty="0"/>
              <a:t>to look official</a:t>
            </a:r>
            <a:r>
              <a:rPr lang="en-US" dirty="0" smtClean="0"/>
              <a:t>.</a:t>
            </a:r>
          </a:p>
          <a:p>
            <a:pPr lvl="1"/>
            <a:r>
              <a:rPr lang="en-US" dirty="0" smtClean="0"/>
              <a:t>Users directed </a:t>
            </a:r>
            <a:r>
              <a:rPr lang="en-US" dirty="0"/>
              <a:t>to the fake web site as a result of activity</a:t>
            </a:r>
            <a:br>
              <a:rPr lang="en-US" dirty="0"/>
            </a:br>
            <a:r>
              <a:rPr lang="en-US" dirty="0"/>
              <a:t>such as DNS </a:t>
            </a:r>
            <a:r>
              <a:rPr lang="en-US" dirty="0" smtClean="0"/>
              <a:t>poisoning or </a:t>
            </a:r>
            <a:r>
              <a:rPr lang="en-US" dirty="0"/>
              <a:t>modification of local </a:t>
            </a:r>
            <a:r>
              <a:rPr lang="en-US" dirty="0" smtClean="0"/>
              <a:t>host.</a:t>
            </a:r>
          </a:p>
          <a:p>
            <a:pPr lvl="1"/>
            <a:r>
              <a:rPr lang="en-US" dirty="0"/>
              <a:t>Once at the fake web site, the user may supply personal information, believing that they are connected</a:t>
            </a:r>
            <a:br>
              <a:rPr lang="en-US" dirty="0"/>
            </a:br>
            <a:r>
              <a:rPr lang="en-US" dirty="0"/>
              <a:t>to the legitimate site</a:t>
            </a:r>
            <a:r>
              <a:rPr lang="en-US" dirty="0" smtClean="0"/>
              <a:t>.</a:t>
            </a:r>
            <a:endParaRPr lang="en-US" dirty="0"/>
          </a:p>
        </p:txBody>
      </p:sp>
    </p:spTree>
    <p:extLst>
      <p:ext uri="{BB962C8B-B14F-4D97-AF65-F5344CB8AC3E}">
        <p14:creationId xmlns:p14="http://schemas.microsoft.com/office/powerpoint/2010/main" val="4037358781"/>
      </p:ext>
    </p:extLst>
  </p:cSld>
  <p:clrMapOvr>
    <a:masterClrMapping/>
  </p:clrMapOvr>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38800"/>
            <a:ext cx="7924800" cy="457200"/>
          </a:xfrm>
        </p:spPr>
        <p:txBody>
          <a:bodyPr/>
          <a:lstStyle/>
          <a:p>
            <a:r>
              <a:rPr lang="en-US" dirty="0"/>
              <a:t>Figure 15.9 How pharming works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16708" y="1524000"/>
            <a:ext cx="3910584" cy="3820931"/>
          </a:xfrm>
          <a:prstGeom prst="rect">
            <a:avLst/>
          </a:prstGeom>
        </p:spPr>
      </p:pic>
    </p:spTree>
    <p:extLst>
      <p:ext uri="{BB962C8B-B14F-4D97-AF65-F5344CB8AC3E}">
        <p14:creationId xmlns:p14="http://schemas.microsoft.com/office/powerpoint/2010/main" val="936096052"/>
      </p:ext>
    </p:extLst>
  </p:cSld>
  <p:clrMapOvr>
    <a:masterClrMapping/>
  </p:clrMapOvr>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Scanning Attacks</a:t>
            </a:r>
          </a:p>
        </p:txBody>
      </p:sp>
      <p:sp>
        <p:nvSpPr>
          <p:cNvPr id="3" name="Content Placeholder 2"/>
          <p:cNvSpPr>
            <a:spLocks noGrp="1"/>
          </p:cNvSpPr>
          <p:nvPr>
            <p:ph idx="1"/>
          </p:nvPr>
        </p:nvSpPr>
        <p:spPr/>
        <p:txBody>
          <a:bodyPr/>
          <a:lstStyle/>
          <a:p>
            <a:r>
              <a:rPr lang="en-US" dirty="0"/>
              <a:t>Scanners can be used to send specifically crafted packets in an attempt to determine TCP/UDP port status</a:t>
            </a:r>
            <a:r>
              <a:rPr lang="en-US" dirty="0" smtClean="0"/>
              <a:t>.</a:t>
            </a:r>
          </a:p>
          <a:p>
            <a:r>
              <a:rPr lang="en-US" dirty="0"/>
              <a:t>An XMAS scan uses the URG, PSH, and FIN flags to determine TCP port </a:t>
            </a:r>
            <a:r>
              <a:rPr lang="en-US" dirty="0" smtClean="0"/>
              <a:t>availability.</a:t>
            </a:r>
          </a:p>
          <a:p>
            <a:pPr lvl="1"/>
            <a:r>
              <a:rPr lang="en-US" dirty="0" smtClean="0"/>
              <a:t>If </a:t>
            </a:r>
            <a:r>
              <a:rPr lang="en-US" dirty="0"/>
              <a:t>the port is closed, an RST is </a:t>
            </a:r>
            <a:r>
              <a:rPr lang="en-US" dirty="0" smtClean="0"/>
              <a:t>returned.</a:t>
            </a:r>
          </a:p>
          <a:p>
            <a:pPr lvl="1"/>
            <a:r>
              <a:rPr lang="en-US" dirty="0" smtClean="0"/>
              <a:t>If </a:t>
            </a:r>
            <a:r>
              <a:rPr lang="en-US" dirty="0"/>
              <a:t>the port is open, there is typically no return</a:t>
            </a:r>
            <a:r>
              <a:rPr lang="en-US" dirty="0" smtClean="0"/>
              <a:t>.</a:t>
            </a:r>
          </a:p>
          <a:p>
            <a:r>
              <a:rPr lang="en-US" dirty="0" smtClean="0"/>
              <a:t>Advanced </a:t>
            </a:r>
            <a:r>
              <a:rPr lang="en-US" dirty="0"/>
              <a:t>firewalls can detect these packets, alerting people to the scanning </a:t>
            </a:r>
            <a:r>
              <a:rPr lang="en-US" dirty="0" smtClean="0"/>
              <a:t>activities.</a:t>
            </a:r>
            <a:endParaRPr lang="en-US" dirty="0"/>
          </a:p>
        </p:txBody>
      </p:sp>
    </p:spTree>
    <p:extLst>
      <p:ext uri="{BB962C8B-B14F-4D97-AF65-F5344CB8AC3E}">
        <p14:creationId xmlns:p14="http://schemas.microsoft.com/office/powerpoint/2010/main" val="942475140"/>
      </p:ext>
    </p:extLst>
  </p:cSld>
  <p:clrMapOvr>
    <a:masterClrMapping/>
  </p:clrMapOvr>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Encryption</a:t>
            </a:r>
          </a:p>
        </p:txBody>
      </p:sp>
      <p:sp>
        <p:nvSpPr>
          <p:cNvPr id="3" name="Content Placeholder 2"/>
          <p:cNvSpPr>
            <a:spLocks noGrp="1"/>
          </p:cNvSpPr>
          <p:nvPr>
            <p:ph idx="1"/>
          </p:nvPr>
        </p:nvSpPr>
        <p:spPr/>
        <p:txBody>
          <a:bodyPr/>
          <a:lstStyle/>
          <a:p>
            <a:r>
              <a:rPr lang="en-US" i="1" dirty="0"/>
              <a:t>Encryption</a:t>
            </a:r>
            <a:r>
              <a:rPr lang="en-US" dirty="0"/>
              <a:t> is the process of transforming </a:t>
            </a:r>
            <a:r>
              <a:rPr lang="en-US" i="1" dirty="0"/>
              <a:t>plaintext</a:t>
            </a:r>
            <a:r>
              <a:rPr lang="en-US" dirty="0"/>
              <a:t> into an unreadable </a:t>
            </a:r>
            <a:r>
              <a:rPr lang="en-US" dirty="0" smtClean="0"/>
              <a:t>format known </a:t>
            </a:r>
            <a:r>
              <a:rPr lang="en-US" dirty="0"/>
              <a:t>as </a:t>
            </a:r>
            <a:r>
              <a:rPr lang="en-US" i="1" dirty="0"/>
              <a:t>ciphertext</a:t>
            </a:r>
            <a:r>
              <a:rPr lang="en-US" dirty="0"/>
              <a:t> using a specific technique or </a:t>
            </a:r>
            <a:r>
              <a:rPr lang="en-US" dirty="0" smtClean="0"/>
              <a:t>algorithm.</a:t>
            </a:r>
          </a:p>
          <a:p>
            <a:r>
              <a:rPr lang="en-US" dirty="0" smtClean="0"/>
              <a:t>Most </a:t>
            </a:r>
            <a:r>
              <a:rPr lang="en-US" dirty="0"/>
              <a:t>encryption techniques use some form of key in the encryption process</a:t>
            </a:r>
            <a:r>
              <a:rPr lang="en-US" dirty="0" smtClean="0"/>
              <a:t>.</a:t>
            </a:r>
          </a:p>
          <a:p>
            <a:r>
              <a:rPr lang="en-US" i="1" dirty="0"/>
              <a:t>Cryptanalysis</a:t>
            </a:r>
            <a:r>
              <a:rPr lang="en-US" dirty="0"/>
              <a:t> is the process of attempting to break a </a:t>
            </a:r>
            <a:r>
              <a:rPr lang="en-US" dirty="0" smtClean="0"/>
              <a:t>cryptographic system—it </a:t>
            </a:r>
            <a:r>
              <a:rPr lang="en-US" dirty="0"/>
              <a:t>is an attack on the specific method used to encrypt the plaintext</a:t>
            </a:r>
            <a:r>
              <a:rPr lang="en-US" dirty="0" smtClean="0"/>
              <a:t>.</a:t>
            </a:r>
          </a:p>
          <a:p>
            <a:r>
              <a:rPr lang="en-US" dirty="0"/>
              <a:t>Cryptographic systems can be compromised in various ways</a:t>
            </a:r>
            <a:r>
              <a:rPr lang="en-US" dirty="0" smtClean="0"/>
              <a:t>.</a:t>
            </a:r>
            <a:endParaRPr lang="en-US" dirty="0"/>
          </a:p>
        </p:txBody>
      </p:sp>
    </p:spTree>
    <p:extLst>
      <p:ext uri="{BB962C8B-B14F-4D97-AF65-F5344CB8AC3E}">
        <p14:creationId xmlns:p14="http://schemas.microsoft.com/office/powerpoint/2010/main" val="3501964516"/>
      </p:ext>
    </p:extLst>
  </p:cSld>
  <p:clrMapOvr>
    <a:masterClrMapping/>
  </p:clrMapOvr>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Certain </a:t>
            </a:r>
            <a:r>
              <a:rPr lang="en-US" dirty="0"/>
              <a:t>encryption algorithms may have specific keys that yield poor, </a:t>
            </a:r>
            <a:r>
              <a:rPr lang="en-US" dirty="0" smtClean="0"/>
              <a:t>or easily </a:t>
            </a:r>
            <a:r>
              <a:rPr lang="en-US" dirty="0"/>
              <a:t>decrypted, </a:t>
            </a:r>
            <a:r>
              <a:rPr lang="en-US" dirty="0" smtClean="0"/>
              <a:t>ciphertext.</a:t>
            </a:r>
          </a:p>
          <a:p>
            <a:r>
              <a:rPr lang="en-US" dirty="0" smtClean="0"/>
              <a:t>An </a:t>
            </a:r>
            <a:r>
              <a:rPr lang="en-US" dirty="0"/>
              <a:t>exhaustive search of the keyspace </a:t>
            </a:r>
            <a:r>
              <a:rPr lang="en-US" dirty="0" smtClean="0"/>
              <a:t>will decrypt </a:t>
            </a:r>
            <a:r>
              <a:rPr lang="en-US" dirty="0"/>
              <a:t>the </a:t>
            </a:r>
            <a:r>
              <a:rPr lang="en-US" dirty="0" smtClean="0"/>
              <a:t>message.</a:t>
            </a:r>
          </a:p>
          <a:p>
            <a:pPr lvl="1"/>
            <a:r>
              <a:rPr lang="en-US" dirty="0"/>
              <a:t>The strength of the encryption method is related</a:t>
            </a:r>
            <a:br>
              <a:rPr lang="en-US" dirty="0"/>
            </a:br>
            <a:r>
              <a:rPr lang="en-US" dirty="0"/>
              <a:t>to the sheer size of the </a:t>
            </a:r>
            <a:r>
              <a:rPr lang="en-US" dirty="0" smtClean="0"/>
              <a:t>keyspace.</a:t>
            </a:r>
          </a:p>
          <a:p>
            <a:pPr lvl="1"/>
            <a:r>
              <a:rPr lang="en-US" dirty="0" smtClean="0"/>
              <a:t>You </a:t>
            </a:r>
            <a:r>
              <a:rPr lang="en-US" dirty="0"/>
              <a:t>cannot immediately compare different </a:t>
            </a:r>
            <a:r>
              <a:rPr lang="en-US" dirty="0" smtClean="0"/>
              <a:t>key lengths </a:t>
            </a:r>
            <a:r>
              <a:rPr lang="en-US" dirty="0"/>
              <a:t>from different algorithms and assume relative strength</a:t>
            </a:r>
            <a:r>
              <a:rPr lang="en-US" dirty="0" smtClean="0"/>
              <a:t>.</a:t>
            </a:r>
          </a:p>
        </p:txBody>
      </p:sp>
    </p:spTree>
    <p:extLst>
      <p:ext uri="{BB962C8B-B14F-4D97-AF65-F5344CB8AC3E}">
        <p14:creationId xmlns:p14="http://schemas.microsoft.com/office/powerpoint/2010/main" val="2395497023"/>
      </p:ext>
    </p:extLst>
  </p:cSld>
  <p:clrMapOvr>
    <a:masterClrMapping/>
  </p:clrMapOvr>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Attacks on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One </a:t>
            </a:r>
            <a:r>
              <a:rPr lang="en-US" dirty="0"/>
              <a:t>of the most common ways of attacking an encryption system is </a:t>
            </a:r>
            <a:r>
              <a:rPr lang="en-US" dirty="0" smtClean="0"/>
              <a:t>to find </a:t>
            </a:r>
            <a:r>
              <a:rPr lang="en-US" dirty="0"/>
              <a:t>weaknesses in mechanisms surrounding the cryptography</a:t>
            </a:r>
            <a:r>
              <a:rPr lang="en-US" dirty="0" smtClean="0"/>
              <a:t>.</a:t>
            </a:r>
          </a:p>
          <a:p>
            <a:pPr lvl="1"/>
            <a:r>
              <a:rPr lang="en-US" dirty="0" smtClean="0"/>
              <a:t>It </a:t>
            </a:r>
            <a:r>
              <a:rPr lang="en-US" dirty="0"/>
              <a:t>is not the cryptographic algorithm itself that is </a:t>
            </a:r>
            <a:r>
              <a:rPr lang="en-US" dirty="0" smtClean="0"/>
              <a:t>being attacked</a:t>
            </a:r>
            <a:r>
              <a:rPr lang="en-US" dirty="0"/>
              <a:t>, but rather the implementation of that algorithm in the real world.</a:t>
            </a:r>
          </a:p>
        </p:txBody>
      </p:sp>
    </p:spTree>
    <p:extLst>
      <p:ext uri="{BB962C8B-B14F-4D97-AF65-F5344CB8AC3E}">
        <p14:creationId xmlns:p14="http://schemas.microsoft.com/office/powerpoint/2010/main" val="234691191"/>
      </p:ext>
    </p:extLst>
  </p:cSld>
  <p:clrMapOvr>
    <a:masterClrMapping/>
  </p:clrMapOvr>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Address System Attacks</a:t>
            </a:r>
          </a:p>
        </p:txBody>
      </p:sp>
      <p:sp>
        <p:nvSpPr>
          <p:cNvPr id="3" name="Content Placeholder 2"/>
          <p:cNvSpPr>
            <a:spLocks noGrp="1"/>
          </p:cNvSpPr>
          <p:nvPr>
            <p:ph idx="1"/>
          </p:nvPr>
        </p:nvSpPr>
        <p:spPr/>
        <p:txBody>
          <a:bodyPr/>
          <a:lstStyle/>
          <a:p>
            <a:r>
              <a:rPr lang="en-US" dirty="0"/>
              <a:t>IP addresses </a:t>
            </a:r>
            <a:r>
              <a:rPr lang="en-US" dirty="0" smtClean="0"/>
              <a:t>and other addresses can </a:t>
            </a:r>
            <a:r>
              <a:rPr lang="en-US" dirty="0"/>
              <a:t>be </a:t>
            </a:r>
            <a:r>
              <a:rPr lang="en-US" dirty="0" smtClean="0"/>
              <a:t>manipulated.</a:t>
            </a:r>
            <a:endParaRPr lang="en-US" dirty="0"/>
          </a:p>
          <a:p>
            <a:r>
              <a:rPr lang="en-US" b="1" dirty="0" smtClean="0"/>
              <a:t>DNS kiting</a:t>
            </a:r>
            <a:r>
              <a:rPr lang="en-US" dirty="0"/>
              <a:t>, is an economic attack against the terms of using a new DNS entry</a:t>
            </a:r>
            <a:r>
              <a:rPr lang="en-US" dirty="0" smtClean="0"/>
              <a:t>.</a:t>
            </a:r>
          </a:p>
          <a:p>
            <a:r>
              <a:rPr lang="en-US" dirty="0"/>
              <a:t>Another twist on this scheme is the concept </a:t>
            </a:r>
            <a:r>
              <a:rPr lang="en-US" dirty="0" smtClean="0"/>
              <a:t>of domain </a:t>
            </a:r>
            <a:r>
              <a:rPr lang="en-US" dirty="0"/>
              <a:t>name front running, where a registrar places a name on a five-day hold after </a:t>
            </a:r>
            <a:r>
              <a:rPr lang="en-US" dirty="0" smtClean="0"/>
              <a:t>someone searches </a:t>
            </a:r>
            <a:r>
              <a:rPr lang="en-US" dirty="0"/>
              <a:t>for it, and then offers it for sale at a higher price</a:t>
            </a:r>
            <a:r>
              <a:rPr lang="en-US" dirty="0" smtClean="0"/>
              <a:t>.</a:t>
            </a:r>
            <a:endParaRPr lang="en-US" dirty="0"/>
          </a:p>
        </p:txBody>
      </p:sp>
    </p:spTree>
    <p:extLst>
      <p:ext uri="{BB962C8B-B14F-4D97-AF65-F5344CB8AC3E}">
        <p14:creationId xmlns:p14="http://schemas.microsoft.com/office/powerpoint/2010/main" val="1121149432"/>
      </p:ext>
    </p:extLst>
  </p:cSld>
  <p:clrMapOvr>
    <a:masterClrMapping/>
  </p:clrMapOvr>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Poisoning</a:t>
            </a:r>
          </a:p>
        </p:txBody>
      </p:sp>
      <p:sp>
        <p:nvSpPr>
          <p:cNvPr id="3" name="Content Placeholder 2"/>
          <p:cNvSpPr>
            <a:spLocks noGrp="1"/>
          </p:cNvSpPr>
          <p:nvPr>
            <p:ph idx="1"/>
          </p:nvPr>
        </p:nvSpPr>
        <p:spPr/>
        <p:txBody>
          <a:bodyPr/>
          <a:lstStyle/>
          <a:p>
            <a:r>
              <a:rPr lang="en-US" dirty="0" smtClean="0"/>
              <a:t>Caches can </a:t>
            </a:r>
            <a:r>
              <a:rPr lang="en-US" dirty="0"/>
              <a:t>also be poisoned, sending incorrect information to the end user’s application, redirecting traffic, and changing </a:t>
            </a:r>
            <a:r>
              <a:rPr lang="en-US" dirty="0" smtClean="0"/>
              <a:t>system behaviors.</a:t>
            </a:r>
            <a:endParaRPr lang="en-US" dirty="0"/>
          </a:p>
        </p:txBody>
      </p:sp>
    </p:spTree>
    <p:extLst>
      <p:ext uri="{BB962C8B-B14F-4D97-AF65-F5344CB8AC3E}">
        <p14:creationId xmlns:p14="http://schemas.microsoft.com/office/powerpoint/2010/main" val="3706055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38800"/>
            <a:ext cx="7924800" cy="457200"/>
          </a:xfrm>
        </p:spPr>
        <p:txBody>
          <a:bodyPr/>
          <a:lstStyle/>
          <a:p>
            <a:r>
              <a:rPr lang="en-US" dirty="0"/>
              <a:t>Figure 14.2 Windows 2008 Initial Configuration Tasks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6167" y="1371600"/>
            <a:ext cx="5651665" cy="4069199"/>
          </a:xfrm>
          <a:prstGeom prst="rect">
            <a:avLst/>
          </a:prstGeom>
        </p:spPr>
      </p:pic>
    </p:spTree>
    <p:extLst>
      <p:ext uri="{BB962C8B-B14F-4D97-AF65-F5344CB8AC3E}">
        <p14:creationId xmlns:p14="http://schemas.microsoft.com/office/powerpoint/2010/main" val="40792186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dirty="0" smtClean="0"/>
              <a:t>Poisoning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DNS poisoning attack occurs </a:t>
            </a:r>
            <a:r>
              <a:rPr lang="en-US" dirty="0"/>
              <a:t>when network connections </a:t>
            </a:r>
            <a:r>
              <a:rPr lang="en-US" dirty="0" smtClean="0"/>
              <a:t>are changed</a:t>
            </a:r>
            <a:r>
              <a:rPr lang="en-US" dirty="0"/>
              <a:t>, resulting in </a:t>
            </a:r>
            <a:r>
              <a:rPr lang="en-US" dirty="0" smtClean="0"/>
              <a:t>different </a:t>
            </a:r>
            <a:r>
              <a:rPr lang="en-US" dirty="0"/>
              <a:t>DNS </a:t>
            </a:r>
            <a:r>
              <a:rPr lang="en-US" dirty="0" smtClean="0"/>
              <a:t>lookups.</a:t>
            </a:r>
          </a:p>
          <a:p>
            <a:pPr lvl="1"/>
            <a:r>
              <a:rPr lang="en-US" dirty="0"/>
              <a:t>DNS poisoning </a:t>
            </a:r>
            <a:r>
              <a:rPr lang="en-US" dirty="0" smtClean="0"/>
              <a:t>can occur </a:t>
            </a:r>
            <a:r>
              <a:rPr lang="en-US" dirty="0"/>
              <a:t>at any </a:t>
            </a:r>
            <a:r>
              <a:rPr lang="en-US" dirty="0" smtClean="0"/>
              <a:t>level.</a:t>
            </a:r>
          </a:p>
          <a:p>
            <a:pPr lvl="1"/>
            <a:r>
              <a:rPr lang="en-US" dirty="0"/>
              <a:t>At times, </a:t>
            </a:r>
            <a:r>
              <a:rPr lang="en-US" b="1" dirty="0"/>
              <a:t>nslookup </a:t>
            </a:r>
            <a:r>
              <a:rPr lang="en-US" dirty="0"/>
              <a:t>will return a nonauthoritative </a:t>
            </a:r>
            <a:r>
              <a:rPr lang="en-US" dirty="0" smtClean="0"/>
              <a:t>answer.</a:t>
            </a:r>
          </a:p>
          <a:p>
            <a:pPr lvl="1"/>
            <a:r>
              <a:rPr lang="en-US" dirty="0"/>
              <a:t>DNS poisoning is a variant of a larger attack </a:t>
            </a:r>
            <a:r>
              <a:rPr lang="en-US" dirty="0" smtClean="0"/>
              <a:t>class referred </a:t>
            </a:r>
            <a:r>
              <a:rPr lang="en-US" dirty="0"/>
              <a:t>to as </a:t>
            </a:r>
            <a:r>
              <a:rPr lang="en-US" i="1" dirty="0"/>
              <a:t>DNS spoofing</a:t>
            </a:r>
            <a:r>
              <a:rPr lang="en-US" dirty="0" smtClean="0"/>
              <a:t>, in </a:t>
            </a:r>
            <a:r>
              <a:rPr lang="en-US" dirty="0"/>
              <a:t>which an attacker </a:t>
            </a:r>
            <a:r>
              <a:rPr lang="en-US" dirty="0" smtClean="0"/>
              <a:t>changes a </a:t>
            </a:r>
            <a:r>
              <a:rPr lang="en-US" dirty="0"/>
              <a:t>DNS record through any </a:t>
            </a:r>
            <a:r>
              <a:rPr lang="en-US" dirty="0" smtClean="0"/>
              <a:t>of a </a:t>
            </a:r>
            <a:r>
              <a:rPr lang="en-US" dirty="0"/>
              <a:t>multitude of means</a:t>
            </a:r>
            <a:r>
              <a:rPr lang="en-US" dirty="0" smtClean="0"/>
              <a:t>.</a:t>
            </a:r>
            <a:endParaRPr lang="en-US" dirty="0"/>
          </a:p>
        </p:txBody>
      </p:sp>
    </p:spTree>
    <p:extLst>
      <p:ext uri="{BB962C8B-B14F-4D97-AF65-F5344CB8AC3E}">
        <p14:creationId xmlns:p14="http://schemas.microsoft.com/office/powerpoint/2010/main" val="2435644042"/>
      </p:ext>
    </p:extLst>
  </p:cSld>
  <p:clrMapOvr>
    <a:masterClrMapping/>
  </p:clrMapOvr>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334000"/>
            <a:ext cx="7924800" cy="457200"/>
          </a:xfrm>
        </p:spPr>
        <p:txBody>
          <a:bodyPr/>
          <a:lstStyle/>
          <a:p>
            <a:r>
              <a:rPr lang="en-US" dirty="0"/>
              <a:t> Figure 15.10 nslookup of a DNS query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4791" y="1752600"/>
            <a:ext cx="6434418" cy="3250475"/>
          </a:xfrm>
          <a:prstGeom prst="rect">
            <a:avLst/>
          </a:prstGeom>
        </p:spPr>
      </p:pic>
    </p:spTree>
    <p:extLst>
      <p:ext uri="{BB962C8B-B14F-4D97-AF65-F5344CB8AC3E}">
        <p14:creationId xmlns:p14="http://schemas.microsoft.com/office/powerpoint/2010/main" val="1936500695"/>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334000"/>
            <a:ext cx="7924800" cy="457200"/>
          </a:xfrm>
        </p:spPr>
        <p:txBody>
          <a:bodyPr/>
          <a:lstStyle/>
          <a:p>
            <a:r>
              <a:rPr lang="en-US" dirty="0"/>
              <a:t> Figure 15.11 Cache response to a DNS query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0211" y="1828800"/>
            <a:ext cx="6283578" cy="3174275"/>
          </a:xfrm>
          <a:prstGeom prst="rect">
            <a:avLst/>
          </a:prstGeom>
        </p:spPr>
      </p:pic>
    </p:spTree>
    <p:extLst>
      <p:ext uri="{BB962C8B-B14F-4D97-AF65-F5344CB8AC3E}">
        <p14:creationId xmlns:p14="http://schemas.microsoft.com/office/powerpoint/2010/main" val="2555999130"/>
      </p:ext>
    </p:extLst>
  </p:cSld>
  <p:clrMapOvr>
    <a:masterClrMapping/>
  </p:clrMapOvr>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10200"/>
            <a:ext cx="7924800" cy="457200"/>
          </a:xfrm>
        </p:spPr>
        <p:txBody>
          <a:bodyPr/>
          <a:lstStyle/>
          <a:p>
            <a:r>
              <a:rPr lang="en-US" dirty="0"/>
              <a:t> Figure 15.12 Cache response to a DNS table query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4353" y="1905000"/>
            <a:ext cx="6335293" cy="3200400"/>
          </a:xfrm>
          <a:prstGeom prst="rect">
            <a:avLst/>
          </a:prstGeom>
        </p:spPr>
      </p:pic>
    </p:spTree>
    <p:extLst>
      <p:ext uri="{BB962C8B-B14F-4D97-AF65-F5344CB8AC3E}">
        <p14:creationId xmlns:p14="http://schemas.microsoft.com/office/powerpoint/2010/main" val="3378734134"/>
      </p:ext>
    </p:extLst>
  </p:cSld>
  <p:clrMapOvr>
    <a:masterClrMapping/>
  </p:clrMapOvr>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Cache </a:t>
            </a:r>
            <a:r>
              <a:rPr lang="en-US" dirty="0" smtClean="0"/>
              <a:t>Poisoning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ARP </a:t>
            </a:r>
            <a:r>
              <a:rPr lang="en-US" dirty="0" smtClean="0"/>
              <a:t>poisoning involves an </a:t>
            </a:r>
            <a:r>
              <a:rPr lang="en-US" dirty="0"/>
              <a:t>attacker </a:t>
            </a:r>
            <a:r>
              <a:rPr lang="en-US" dirty="0" smtClean="0"/>
              <a:t>sending </a:t>
            </a:r>
            <a:r>
              <a:rPr lang="en-US" dirty="0"/>
              <a:t>messages, </a:t>
            </a:r>
            <a:r>
              <a:rPr lang="en-US" dirty="0" smtClean="0"/>
              <a:t>corrupting the ARP </a:t>
            </a:r>
            <a:r>
              <a:rPr lang="en-US" dirty="0"/>
              <a:t>table, and </a:t>
            </a:r>
            <a:r>
              <a:rPr lang="en-US" dirty="0" smtClean="0"/>
              <a:t>causing </a:t>
            </a:r>
            <a:r>
              <a:rPr lang="en-US" dirty="0"/>
              <a:t>packets to be </a:t>
            </a:r>
            <a:r>
              <a:rPr lang="en-US" dirty="0" smtClean="0"/>
              <a:t>misrouted.</a:t>
            </a:r>
          </a:p>
          <a:p>
            <a:pPr lvl="1"/>
            <a:r>
              <a:rPr lang="en-US" dirty="0" smtClean="0"/>
              <a:t>This </a:t>
            </a:r>
            <a:r>
              <a:rPr lang="en-US" dirty="0"/>
              <a:t>form of attack </a:t>
            </a:r>
            <a:r>
              <a:rPr lang="en-US" dirty="0" smtClean="0"/>
              <a:t>results </a:t>
            </a:r>
            <a:r>
              <a:rPr lang="en-US" dirty="0"/>
              <a:t>in malicious address </a:t>
            </a:r>
            <a:r>
              <a:rPr lang="en-US" dirty="0" smtClean="0"/>
              <a:t>redirection.</a:t>
            </a:r>
          </a:p>
          <a:p>
            <a:pPr lvl="1"/>
            <a:r>
              <a:rPr lang="en-US" dirty="0" smtClean="0"/>
              <a:t>This </a:t>
            </a:r>
            <a:r>
              <a:rPr lang="en-US" dirty="0"/>
              <a:t>can allow </a:t>
            </a:r>
            <a:r>
              <a:rPr lang="en-US" dirty="0" smtClean="0"/>
              <a:t>a mechanism </a:t>
            </a:r>
            <a:r>
              <a:rPr lang="en-US" dirty="0"/>
              <a:t>whereby an attacker can inject themselves into the middle of </a:t>
            </a:r>
            <a:r>
              <a:rPr lang="en-US" dirty="0" smtClean="0"/>
              <a:t>a conversation </a:t>
            </a:r>
            <a:r>
              <a:rPr lang="en-US" dirty="0"/>
              <a:t>between two machines, a man-in-the-middle </a:t>
            </a:r>
            <a:r>
              <a:rPr lang="en-US" dirty="0" smtClean="0"/>
              <a:t>attack.</a:t>
            </a:r>
          </a:p>
          <a:p>
            <a:pPr lvl="1"/>
            <a:r>
              <a:rPr lang="en-US" dirty="0"/>
              <a:t>Local MAC addresses can also be poisoned in the same manner</a:t>
            </a:r>
            <a:r>
              <a:rPr lang="en-US" dirty="0" smtClean="0"/>
              <a:t>, although </a:t>
            </a:r>
            <a:r>
              <a:rPr lang="en-US" dirty="0"/>
              <a:t>it is called ARP poisoning</a:t>
            </a:r>
            <a:r>
              <a:rPr lang="en-US" dirty="0" smtClean="0"/>
              <a:t>.</a:t>
            </a:r>
            <a:endParaRPr lang="en-US" dirty="0"/>
          </a:p>
        </p:txBody>
      </p:sp>
    </p:spTree>
    <p:extLst>
      <p:ext uri="{BB962C8B-B14F-4D97-AF65-F5344CB8AC3E}">
        <p14:creationId xmlns:p14="http://schemas.microsoft.com/office/powerpoint/2010/main" val="478621897"/>
      </p:ext>
    </p:extLst>
  </p:cSld>
  <p:clrMapOvr>
    <a:masterClrMapping/>
  </p:clrMapOvr>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Guessing</a:t>
            </a:r>
          </a:p>
        </p:txBody>
      </p:sp>
      <p:sp>
        <p:nvSpPr>
          <p:cNvPr id="3" name="Content Placeholder 2"/>
          <p:cNvSpPr>
            <a:spLocks noGrp="1"/>
          </p:cNvSpPr>
          <p:nvPr>
            <p:ph idx="1"/>
          </p:nvPr>
        </p:nvSpPr>
        <p:spPr/>
        <p:txBody>
          <a:bodyPr/>
          <a:lstStyle/>
          <a:p>
            <a:r>
              <a:rPr lang="en-US" dirty="0"/>
              <a:t>The most common form of authentication is the user ID and </a:t>
            </a:r>
            <a:r>
              <a:rPr lang="en-US" dirty="0" smtClean="0"/>
              <a:t>password combination</a:t>
            </a:r>
          </a:p>
          <a:p>
            <a:r>
              <a:rPr lang="en-US" dirty="0" smtClean="0"/>
              <a:t>While </a:t>
            </a:r>
            <a:r>
              <a:rPr lang="en-US" dirty="0"/>
              <a:t>it is not inherently a poor mechanism for authentication, the combination can be attacked in several </a:t>
            </a:r>
            <a:r>
              <a:rPr lang="en-US" dirty="0" smtClean="0"/>
              <a:t>ways.</a:t>
            </a:r>
          </a:p>
          <a:p>
            <a:r>
              <a:rPr lang="en-US" dirty="0" smtClean="0"/>
              <a:t>All </a:t>
            </a:r>
            <a:r>
              <a:rPr lang="en-US" dirty="0"/>
              <a:t>too often, </a:t>
            </a:r>
            <a:r>
              <a:rPr lang="en-US" dirty="0" smtClean="0"/>
              <a:t>these attacks </a:t>
            </a:r>
            <a:r>
              <a:rPr lang="en-US" dirty="0"/>
              <a:t>yield favorable results for the attacker not as a result of a </a:t>
            </a:r>
            <a:r>
              <a:rPr lang="en-US" dirty="0" smtClean="0"/>
              <a:t>weakness in </a:t>
            </a:r>
            <a:r>
              <a:rPr lang="en-US" dirty="0"/>
              <a:t>the scheme but usually due to the user not following good </a:t>
            </a:r>
            <a:r>
              <a:rPr lang="en-US" dirty="0" smtClean="0"/>
              <a:t>password procedures</a:t>
            </a:r>
            <a:r>
              <a:rPr lang="en-US" dirty="0"/>
              <a:t>.</a:t>
            </a:r>
          </a:p>
        </p:txBody>
      </p:sp>
    </p:spTree>
    <p:extLst>
      <p:ext uri="{BB962C8B-B14F-4D97-AF65-F5344CB8AC3E}">
        <p14:creationId xmlns:p14="http://schemas.microsoft.com/office/powerpoint/2010/main" val="3913217502"/>
      </p:ext>
    </p:extLst>
  </p:cSld>
  <p:clrMapOvr>
    <a:masterClrMapping/>
  </p:clrMapOvr>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a:t>
            </a:r>
            <a:r>
              <a:rPr lang="en-US" dirty="0" smtClean="0"/>
              <a:t>Guessing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People are notorious for picking poor passwords.</a:t>
            </a:r>
            <a:endParaRPr lang="en-US" dirty="0"/>
          </a:p>
          <a:p>
            <a:pPr lvl="1"/>
            <a:r>
              <a:rPr lang="en-US" dirty="0"/>
              <a:t>Users need to select a password that they can remember, </a:t>
            </a:r>
            <a:r>
              <a:rPr lang="en-US" dirty="0" smtClean="0"/>
              <a:t>so they </a:t>
            </a:r>
            <a:r>
              <a:rPr lang="en-US" dirty="0"/>
              <a:t>create simple </a:t>
            </a:r>
            <a:r>
              <a:rPr lang="en-US" dirty="0" smtClean="0"/>
              <a:t>passwords.</a:t>
            </a:r>
          </a:p>
          <a:p>
            <a:pPr lvl="1"/>
            <a:r>
              <a:rPr lang="en-US" dirty="0" smtClean="0"/>
              <a:t>The </a:t>
            </a:r>
            <a:r>
              <a:rPr lang="en-US" dirty="0"/>
              <a:t>attacker </a:t>
            </a:r>
            <a:r>
              <a:rPr lang="en-US" dirty="0" smtClean="0"/>
              <a:t>just needs to </a:t>
            </a:r>
            <a:r>
              <a:rPr lang="en-US" dirty="0"/>
              <a:t>obtain a valid user ID and </a:t>
            </a:r>
            <a:r>
              <a:rPr lang="en-US" dirty="0" smtClean="0"/>
              <a:t>some information </a:t>
            </a:r>
            <a:r>
              <a:rPr lang="en-US" dirty="0"/>
              <a:t>about the user </a:t>
            </a:r>
            <a:r>
              <a:rPr lang="en-US" dirty="0" smtClean="0"/>
              <a:t>before guessing </a:t>
            </a:r>
            <a:r>
              <a:rPr lang="en-US" dirty="0"/>
              <a:t>can begin</a:t>
            </a:r>
            <a:r>
              <a:rPr lang="en-US" dirty="0" smtClean="0"/>
              <a:t>.</a:t>
            </a:r>
          </a:p>
          <a:p>
            <a:r>
              <a:rPr lang="en-US" dirty="0" smtClean="0"/>
              <a:t>A </a:t>
            </a:r>
            <a:r>
              <a:rPr lang="en-US" dirty="0"/>
              <a:t>password-cracking program can uses a list of dictionary words to try to guess the password.</a:t>
            </a:r>
          </a:p>
          <a:p>
            <a:pPr lvl="1"/>
            <a:r>
              <a:rPr lang="en-US" dirty="0"/>
              <a:t>Rules can also be defined so that the cracking program will substitute special characters for other characters or combine words</a:t>
            </a:r>
            <a:r>
              <a:rPr lang="en-US" dirty="0" smtClean="0"/>
              <a:t>.</a:t>
            </a:r>
            <a:endParaRPr lang="en-US" dirty="0"/>
          </a:p>
        </p:txBody>
      </p:sp>
    </p:spTree>
    <p:extLst>
      <p:ext uri="{BB962C8B-B14F-4D97-AF65-F5344CB8AC3E}">
        <p14:creationId xmlns:p14="http://schemas.microsoft.com/office/powerpoint/2010/main" val="2362754804"/>
      </p:ext>
    </p:extLst>
  </p:cSld>
  <p:clrMapOvr>
    <a:masterClrMapping/>
  </p:clrMapOvr>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a:t>
            </a:r>
            <a:r>
              <a:rPr lang="en-US" dirty="0" smtClean="0"/>
              <a:t>Guessing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In a brute-force attack, a password-cracking </a:t>
            </a:r>
            <a:r>
              <a:rPr lang="en-US" dirty="0"/>
              <a:t>program attempts all </a:t>
            </a:r>
            <a:r>
              <a:rPr lang="en-US" dirty="0" smtClean="0"/>
              <a:t>possible character </a:t>
            </a:r>
            <a:r>
              <a:rPr lang="en-US" dirty="0"/>
              <a:t>combinations</a:t>
            </a:r>
            <a:r>
              <a:rPr lang="en-US" dirty="0" smtClean="0"/>
              <a:t>.</a:t>
            </a:r>
          </a:p>
          <a:p>
            <a:r>
              <a:rPr lang="en-US" dirty="0" smtClean="0"/>
              <a:t>There are two </a:t>
            </a:r>
            <a:r>
              <a:rPr lang="en-US" dirty="0"/>
              <a:t>levels </a:t>
            </a:r>
            <a:r>
              <a:rPr lang="en-US" dirty="0" smtClean="0"/>
              <a:t>of brute-force attack:</a:t>
            </a:r>
          </a:p>
          <a:p>
            <a:pPr lvl="1"/>
            <a:r>
              <a:rPr lang="en-US" dirty="0" smtClean="0"/>
              <a:t>Use </a:t>
            </a:r>
            <a:r>
              <a:rPr lang="en-US" dirty="0"/>
              <a:t>a password-cracking program to attempt to guess the password directly at a login </a:t>
            </a:r>
            <a:r>
              <a:rPr lang="en-US" dirty="0" smtClean="0"/>
              <a:t>prompt</a:t>
            </a:r>
          </a:p>
          <a:p>
            <a:pPr lvl="1"/>
            <a:r>
              <a:rPr lang="en-US" dirty="0" smtClean="0"/>
              <a:t>Steal </a:t>
            </a:r>
            <a:r>
              <a:rPr lang="en-US" dirty="0"/>
              <a:t>a password </a:t>
            </a:r>
            <a:r>
              <a:rPr lang="en-US" dirty="0" smtClean="0"/>
              <a:t>file and use </a:t>
            </a:r>
            <a:r>
              <a:rPr lang="en-US" dirty="0"/>
              <a:t>a password-cracking program to compile a list of possible passwords based on the list of password hashes contained in the password file (offline</a:t>
            </a:r>
            <a:r>
              <a:rPr lang="en-US" dirty="0" smtClean="0"/>
              <a:t>)</a:t>
            </a:r>
          </a:p>
          <a:p>
            <a:pPr lvl="2"/>
            <a:r>
              <a:rPr lang="en-US" dirty="0" smtClean="0"/>
              <a:t>Use narrower </a:t>
            </a:r>
            <a:r>
              <a:rPr lang="en-US" dirty="0"/>
              <a:t>list to attempt to guess the password at the login </a:t>
            </a:r>
            <a:r>
              <a:rPr lang="en-US" dirty="0" smtClean="0"/>
              <a:t>prompt</a:t>
            </a:r>
            <a:endParaRPr lang="en-US" dirty="0"/>
          </a:p>
        </p:txBody>
      </p:sp>
    </p:spTree>
    <p:extLst>
      <p:ext uri="{BB962C8B-B14F-4D97-AF65-F5344CB8AC3E}">
        <p14:creationId xmlns:p14="http://schemas.microsoft.com/office/powerpoint/2010/main" val="3129648829"/>
      </p:ext>
    </p:extLst>
  </p:cSld>
  <p:clrMapOvr>
    <a:masterClrMapping/>
  </p:clrMapOvr>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Password </a:t>
            </a:r>
            <a:r>
              <a:rPr lang="en-US" dirty="0" smtClean="0"/>
              <a:t>Guessing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a:t>
            </a:r>
            <a:r>
              <a:rPr lang="en-US" dirty="0"/>
              <a:t>hybrid password attack is an attack that combines the preceding dictionary and brute-force methods</a:t>
            </a:r>
            <a:r>
              <a:rPr lang="en-US" dirty="0" smtClean="0"/>
              <a:t>.</a:t>
            </a:r>
            <a:endParaRPr lang="en-US" dirty="0"/>
          </a:p>
          <a:p>
            <a:r>
              <a:rPr lang="en-US" dirty="0" smtClean="0"/>
              <a:t>The </a:t>
            </a:r>
            <a:r>
              <a:rPr lang="en-US" b="1" dirty="0"/>
              <a:t>birthday attack </a:t>
            </a:r>
            <a:r>
              <a:rPr lang="en-US" dirty="0"/>
              <a:t>is a special type of brute-force </a:t>
            </a:r>
            <a:r>
              <a:rPr lang="en-US" dirty="0" smtClean="0"/>
              <a:t>attack</a:t>
            </a:r>
          </a:p>
          <a:p>
            <a:pPr lvl="1"/>
            <a:r>
              <a:rPr lang="en-US" dirty="0" smtClean="0"/>
              <a:t>Uses the </a:t>
            </a:r>
            <a:r>
              <a:rPr lang="en-US" i="1" dirty="0"/>
              <a:t>birthday </a:t>
            </a:r>
            <a:r>
              <a:rPr lang="en-US" i="1" dirty="0" smtClean="0"/>
              <a:t>paradox</a:t>
            </a:r>
            <a:r>
              <a:rPr lang="en-US" dirty="0" smtClean="0"/>
              <a:t> that</a:t>
            </a:r>
            <a:r>
              <a:rPr lang="en-US" i="1" dirty="0" smtClean="0"/>
              <a:t> </a:t>
            </a:r>
            <a:r>
              <a:rPr lang="en-US" dirty="0" smtClean="0"/>
              <a:t>states </a:t>
            </a:r>
            <a:r>
              <a:rPr lang="en-US" dirty="0"/>
              <a:t>that in a </a:t>
            </a:r>
            <a:r>
              <a:rPr lang="en-US" dirty="0" smtClean="0"/>
              <a:t>group of </a:t>
            </a:r>
            <a:r>
              <a:rPr lang="en-US" dirty="0"/>
              <a:t>at least 23 people, the chance that two individuals will have the </a:t>
            </a:r>
            <a:r>
              <a:rPr lang="en-US" dirty="0" smtClean="0"/>
              <a:t>same birthday </a:t>
            </a:r>
            <a:r>
              <a:rPr lang="en-US" dirty="0"/>
              <a:t>is greater than 50 percent</a:t>
            </a:r>
            <a:r>
              <a:rPr lang="en-US" dirty="0" smtClean="0"/>
              <a:t>.</a:t>
            </a:r>
          </a:p>
          <a:p>
            <a:pPr lvl="2"/>
            <a:r>
              <a:rPr lang="en-US" dirty="0"/>
              <a:t>Mathematically, the equation is 1.25×</a:t>
            </a:r>
            <a:r>
              <a:rPr lang="en-US" i="1" dirty="0"/>
              <a:t>k</a:t>
            </a:r>
            <a:r>
              <a:rPr lang="en-US" b="1" baseline="30000" dirty="0"/>
              <a:t>1/2</a:t>
            </a:r>
            <a:r>
              <a:rPr lang="en-US" dirty="0" smtClean="0"/>
              <a:t>, where </a:t>
            </a:r>
            <a:r>
              <a:rPr lang="en-US" i="1" dirty="0"/>
              <a:t>k </a:t>
            </a:r>
            <a:r>
              <a:rPr lang="en-US" dirty="0"/>
              <a:t>equals the size of the set of possible values, which in the </a:t>
            </a:r>
            <a:r>
              <a:rPr lang="en-US" dirty="0" smtClean="0"/>
              <a:t>birthday paradox </a:t>
            </a:r>
            <a:r>
              <a:rPr lang="en-US" dirty="0"/>
              <a:t>is </a:t>
            </a:r>
            <a:r>
              <a:rPr lang="en-US" dirty="0" smtClean="0"/>
              <a:t>365</a:t>
            </a:r>
            <a:endParaRPr lang="en-US" dirty="0"/>
          </a:p>
        </p:txBody>
      </p:sp>
    </p:spTree>
    <p:extLst>
      <p:ext uri="{BB962C8B-B14F-4D97-AF65-F5344CB8AC3E}">
        <p14:creationId xmlns:p14="http://schemas.microsoft.com/office/powerpoint/2010/main" val="3205091598"/>
      </p:ext>
    </p:extLst>
  </p:cSld>
  <p:clrMapOvr>
    <a:masterClrMapping/>
  </p:clrMapOvr>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Pass-the-Hash Attacks</a:t>
            </a:r>
          </a:p>
        </p:txBody>
      </p:sp>
      <p:sp>
        <p:nvSpPr>
          <p:cNvPr id="3" name="Content Placeholder 2"/>
          <p:cNvSpPr>
            <a:spLocks noGrp="1"/>
          </p:cNvSpPr>
          <p:nvPr>
            <p:ph idx="1"/>
          </p:nvPr>
        </p:nvSpPr>
        <p:spPr/>
        <p:txBody>
          <a:bodyPr/>
          <a:lstStyle/>
          <a:p>
            <a:r>
              <a:rPr lang="en-US" dirty="0"/>
              <a:t>Pass the hash is a hacking technique where the attacker captures the hash used to authenticate a </a:t>
            </a:r>
            <a:r>
              <a:rPr lang="en-US" dirty="0" smtClean="0"/>
              <a:t>process.</a:t>
            </a:r>
          </a:p>
          <a:p>
            <a:r>
              <a:rPr lang="en-US" dirty="0" smtClean="0"/>
              <a:t>The attacker can </a:t>
            </a:r>
            <a:r>
              <a:rPr lang="en-US" dirty="0"/>
              <a:t>then use this </a:t>
            </a:r>
            <a:r>
              <a:rPr lang="en-US" dirty="0" smtClean="0"/>
              <a:t>hash </a:t>
            </a:r>
            <a:r>
              <a:rPr lang="en-US" dirty="0"/>
              <a:t>by injecting it into a process in place of the </a:t>
            </a:r>
            <a:r>
              <a:rPr lang="en-US" dirty="0" smtClean="0"/>
              <a:t>password.</a:t>
            </a:r>
          </a:p>
          <a:p>
            <a:r>
              <a:rPr lang="en-US" dirty="0" smtClean="0"/>
              <a:t>This </a:t>
            </a:r>
            <a:r>
              <a:rPr lang="en-US" dirty="0"/>
              <a:t>is a highly technical attack, targeting the Windows authentication process, injecting a copy of the password hash directly into the </a:t>
            </a:r>
            <a:r>
              <a:rPr lang="en-US" dirty="0" smtClean="0"/>
              <a:t>system.</a:t>
            </a:r>
          </a:p>
          <a:p>
            <a:r>
              <a:rPr lang="en-US" dirty="0"/>
              <a:t>The attacker does not need to know the </a:t>
            </a:r>
            <a:r>
              <a:rPr lang="en-US" dirty="0" smtClean="0"/>
              <a:t>password.</a:t>
            </a:r>
            <a:endParaRPr lang="en-US" dirty="0"/>
          </a:p>
        </p:txBody>
      </p:sp>
    </p:spTree>
    <p:extLst>
      <p:ext uri="{BB962C8B-B14F-4D97-AF65-F5344CB8AC3E}">
        <p14:creationId xmlns:p14="http://schemas.microsoft.com/office/powerpoint/2010/main" val="480522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480646" y="990600"/>
            <a:ext cx="8229600" cy="647700"/>
          </a:xfrm>
        </p:spPr>
        <p:txBody>
          <a:bodyPr/>
          <a:lstStyle/>
          <a:p>
            <a:r>
              <a:rPr lang="en-AU" dirty="0" smtClean="0"/>
              <a:t>Module 8 Learning Objectives</a:t>
            </a:r>
            <a:endParaRPr lang="en-AU" dirty="0"/>
          </a:p>
        </p:txBody>
      </p:sp>
      <p:sp>
        <p:nvSpPr>
          <p:cNvPr id="5" name="Content Placeholder 4"/>
          <p:cNvSpPr>
            <a:spLocks noGrp="1"/>
          </p:cNvSpPr>
          <p:nvPr>
            <p:ph idx="1"/>
          </p:nvPr>
        </p:nvSpPr>
        <p:spPr>
          <a:xfrm>
            <a:off x="152400" y="1447800"/>
            <a:ext cx="9144000" cy="4487863"/>
          </a:xfrm>
        </p:spPr>
        <p:txBody>
          <a:bodyPr/>
          <a:lstStyle/>
          <a:p>
            <a:pPr marL="0" indent="0">
              <a:buNone/>
            </a:pPr>
            <a:r>
              <a:rPr lang="en-AU" dirty="0"/>
              <a:t>On successful completion of this module, </a:t>
            </a:r>
            <a:r>
              <a:rPr lang="en-AU" dirty="0" smtClean="0"/>
              <a:t>students </a:t>
            </a:r>
            <a:r>
              <a:rPr lang="en-AU" dirty="0"/>
              <a:t>should be able to:</a:t>
            </a:r>
          </a:p>
          <a:p>
            <a:pPr lvl="1"/>
            <a:r>
              <a:rPr lang="en-AU" sz="1800" dirty="0" smtClean="0"/>
              <a:t>describe </a:t>
            </a:r>
            <a:r>
              <a:rPr lang="en-AU" sz="1800" dirty="0"/>
              <a:t>how to harden operating systems and network operating systems</a:t>
            </a:r>
          </a:p>
          <a:p>
            <a:pPr lvl="1"/>
            <a:r>
              <a:rPr lang="en-AU" sz="1800" dirty="0" smtClean="0"/>
              <a:t>describe </a:t>
            </a:r>
            <a:r>
              <a:rPr lang="en-AU" sz="1800" dirty="0"/>
              <a:t>how to implement host-level security</a:t>
            </a:r>
          </a:p>
          <a:p>
            <a:pPr lvl="1"/>
            <a:r>
              <a:rPr lang="en-AU" sz="1800" dirty="0" smtClean="0"/>
              <a:t>describe </a:t>
            </a:r>
            <a:r>
              <a:rPr lang="en-AU" sz="1800" dirty="0"/>
              <a:t>how to harden applications</a:t>
            </a:r>
          </a:p>
          <a:p>
            <a:pPr lvl="1"/>
            <a:r>
              <a:rPr lang="en-AU" sz="1800" dirty="0" smtClean="0"/>
              <a:t>describe </a:t>
            </a:r>
            <a:r>
              <a:rPr lang="en-AU" sz="1800" dirty="0"/>
              <a:t>how to establish group policies</a:t>
            </a:r>
          </a:p>
          <a:p>
            <a:pPr lvl="1"/>
            <a:r>
              <a:rPr lang="en-AU" sz="1800" dirty="0" smtClean="0"/>
              <a:t>describe </a:t>
            </a:r>
            <a:r>
              <a:rPr lang="en-AU" sz="1800" dirty="0"/>
              <a:t>various types of computer and network attacks including denial of service, spoofing,</a:t>
            </a:r>
          </a:p>
          <a:p>
            <a:pPr lvl="1"/>
            <a:r>
              <a:rPr lang="en-AU" sz="1800" dirty="0"/>
              <a:t>hijacking and password guessing</a:t>
            </a:r>
          </a:p>
          <a:p>
            <a:pPr lvl="1"/>
            <a:r>
              <a:rPr lang="en-AU" sz="1800" dirty="0" smtClean="0"/>
              <a:t>identify </a:t>
            </a:r>
            <a:r>
              <a:rPr lang="en-AU" sz="1800" dirty="0"/>
              <a:t>and describe the different types of malicious software – viruses, worms, </a:t>
            </a:r>
            <a:r>
              <a:rPr lang="en-AU" sz="1800" dirty="0" err="1"/>
              <a:t>trojan</a:t>
            </a:r>
            <a:r>
              <a:rPr lang="en-AU" sz="1800" dirty="0"/>
              <a:t> horses,</a:t>
            </a:r>
          </a:p>
          <a:p>
            <a:pPr lvl="1"/>
            <a:r>
              <a:rPr lang="en-AU" sz="1800" dirty="0"/>
              <a:t>logic bombs, time bombs and rootkits</a:t>
            </a:r>
          </a:p>
          <a:p>
            <a:pPr lvl="1"/>
            <a:r>
              <a:rPr lang="en-AU" sz="1800" dirty="0" smtClean="0"/>
              <a:t>explain </a:t>
            </a:r>
            <a:r>
              <a:rPr lang="en-AU" sz="1800" dirty="0"/>
              <a:t>how social engineering can be used as a means to gain access to computers and networks</a:t>
            </a:r>
          </a:p>
          <a:p>
            <a:pPr lvl="1"/>
            <a:r>
              <a:rPr lang="en-AU" sz="1800" dirty="0" smtClean="0"/>
              <a:t>describe </a:t>
            </a:r>
            <a:r>
              <a:rPr lang="en-AU" sz="1800" dirty="0"/>
              <a:t>the importance of auditing and what should be done</a:t>
            </a:r>
          </a:p>
        </p:txBody>
      </p:sp>
    </p:spTree>
    <p:extLst>
      <p:ext uri="{BB962C8B-B14F-4D97-AF65-F5344CB8AC3E}">
        <p14:creationId xmlns:p14="http://schemas.microsoft.com/office/powerpoint/2010/main" val="25962343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Windows Server 2012</a:t>
            </a:r>
          </a:p>
        </p:txBody>
      </p:sp>
      <p:sp>
        <p:nvSpPr>
          <p:cNvPr id="3" name="Content Placeholder 2"/>
          <p:cNvSpPr>
            <a:spLocks noGrp="1"/>
          </p:cNvSpPr>
          <p:nvPr>
            <p:ph idx="1"/>
          </p:nvPr>
        </p:nvSpPr>
        <p:spPr/>
        <p:txBody>
          <a:bodyPr/>
          <a:lstStyle/>
          <a:p>
            <a:r>
              <a:rPr lang="en-US" dirty="0" smtClean="0"/>
              <a:t>With </a:t>
            </a:r>
            <a:r>
              <a:rPr lang="en-US" dirty="0"/>
              <a:t>the release of Windows Server 2012, Microsoft added </a:t>
            </a:r>
            <a:r>
              <a:rPr lang="en-US" dirty="0" smtClean="0"/>
              <a:t>significant enhancements </a:t>
            </a:r>
            <a:r>
              <a:rPr lang="en-US" dirty="0"/>
              <a:t>to its security baseline for its server </a:t>
            </a:r>
            <a:r>
              <a:rPr lang="en-US" dirty="0" smtClean="0"/>
              <a:t>line.</a:t>
            </a:r>
          </a:p>
          <a:p>
            <a:r>
              <a:rPr lang="en-US" dirty="0"/>
              <a:t>Windows 2012 R2 continued the security feature set through refinements and improvements across many of the security features</a:t>
            </a:r>
            <a:r>
              <a:rPr lang="en-US" dirty="0" smtClean="0"/>
              <a:t>.</a:t>
            </a:r>
          </a:p>
          <a:p>
            <a:r>
              <a:rPr lang="en-US" dirty="0"/>
              <a:t>The tools available in each subsequent release of the server OS are </a:t>
            </a:r>
            <a:r>
              <a:rPr lang="en-US" dirty="0" smtClean="0"/>
              <a:t>designed to </a:t>
            </a:r>
            <a:r>
              <a:rPr lang="en-US" dirty="0"/>
              <a:t>increase the difficulty factor for attackers, eliminating known methods of exploitation</a:t>
            </a:r>
            <a:r>
              <a:rPr lang="en-US" dirty="0" smtClean="0"/>
              <a:t>.</a:t>
            </a:r>
            <a:endParaRPr lang="en-US" dirty="0"/>
          </a:p>
        </p:txBody>
      </p:sp>
    </p:spTree>
    <p:extLst>
      <p:ext uri="{BB962C8B-B14F-4D97-AF65-F5344CB8AC3E}">
        <p14:creationId xmlns:p14="http://schemas.microsoft.com/office/powerpoint/2010/main" val="2819065866"/>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Exploitation</a:t>
            </a:r>
          </a:p>
        </p:txBody>
      </p:sp>
      <p:sp>
        <p:nvSpPr>
          <p:cNvPr id="3" name="Content Placeholder 2"/>
          <p:cNvSpPr>
            <a:spLocks noGrp="1"/>
          </p:cNvSpPr>
          <p:nvPr>
            <p:ph idx="1"/>
          </p:nvPr>
        </p:nvSpPr>
        <p:spPr/>
        <p:txBody>
          <a:bodyPr/>
          <a:lstStyle/>
          <a:p>
            <a:r>
              <a:rPr lang="en-US" i="1" dirty="0" smtClean="0"/>
              <a:t>Software exploitation</a:t>
            </a:r>
            <a:r>
              <a:rPr lang="en-US" dirty="0"/>
              <a:t> </a:t>
            </a:r>
            <a:r>
              <a:rPr lang="en-US" dirty="0" smtClean="0"/>
              <a:t>is an attack </a:t>
            </a:r>
            <a:r>
              <a:rPr lang="en-US" dirty="0"/>
              <a:t>that takes advantage of bugs or weaknesses in </a:t>
            </a:r>
            <a:r>
              <a:rPr lang="en-US" dirty="0" smtClean="0"/>
              <a:t>software.</a:t>
            </a:r>
          </a:p>
          <a:p>
            <a:pPr lvl="1"/>
            <a:r>
              <a:rPr lang="en-US" dirty="0" smtClean="0"/>
              <a:t>Can </a:t>
            </a:r>
            <a:r>
              <a:rPr lang="en-US" dirty="0"/>
              <a:t>be the result </a:t>
            </a:r>
            <a:r>
              <a:rPr lang="en-US" dirty="0" smtClean="0"/>
              <a:t>of poor </a:t>
            </a:r>
            <a:r>
              <a:rPr lang="en-US" dirty="0"/>
              <a:t>design, poor testing, or poor coding </a:t>
            </a:r>
            <a:r>
              <a:rPr lang="en-US" dirty="0" smtClean="0"/>
              <a:t>practices</a:t>
            </a:r>
          </a:p>
          <a:p>
            <a:pPr lvl="1"/>
            <a:r>
              <a:rPr lang="en-US" dirty="0" smtClean="0"/>
              <a:t>Can result from </a:t>
            </a:r>
            <a:r>
              <a:rPr lang="en-US" dirty="0"/>
              <a:t>what are sometimes called “</a:t>
            </a:r>
            <a:r>
              <a:rPr lang="en-US" dirty="0" smtClean="0"/>
              <a:t>features”</a:t>
            </a:r>
          </a:p>
          <a:p>
            <a:pPr lvl="1"/>
            <a:r>
              <a:rPr lang="en-US" dirty="0" smtClean="0"/>
              <a:t>A </a:t>
            </a:r>
            <a:r>
              <a:rPr lang="en-US" dirty="0"/>
              <a:t>preventable </a:t>
            </a:r>
            <a:r>
              <a:rPr lang="en-US" dirty="0" smtClean="0"/>
              <a:t>problem</a:t>
            </a:r>
          </a:p>
          <a:p>
            <a:pPr lvl="2"/>
            <a:r>
              <a:rPr lang="en-US" i="1" dirty="0" smtClean="0"/>
              <a:t>Fuzzing: </a:t>
            </a:r>
            <a:r>
              <a:rPr lang="en-US" dirty="0" smtClean="0"/>
              <a:t>the </a:t>
            </a:r>
            <a:r>
              <a:rPr lang="en-US" dirty="0"/>
              <a:t>automated process of applying large sets of inputs to a </a:t>
            </a:r>
            <a:r>
              <a:rPr lang="en-US" dirty="0" smtClean="0"/>
              <a:t>system and </a:t>
            </a:r>
            <a:r>
              <a:rPr lang="en-US" dirty="0"/>
              <a:t>analyzing the output to determine exploitable </a:t>
            </a:r>
            <a:r>
              <a:rPr lang="en-US" dirty="0" smtClean="0"/>
              <a:t>weaknesses</a:t>
            </a:r>
            <a:endParaRPr lang="en-US" dirty="0"/>
          </a:p>
          <a:p>
            <a:pPr lvl="1"/>
            <a:r>
              <a:rPr lang="en-US" dirty="0" smtClean="0"/>
              <a:t>Can exploit error messages from applications</a:t>
            </a:r>
            <a:endParaRPr lang="en-US" dirty="0"/>
          </a:p>
        </p:txBody>
      </p:sp>
    </p:spTree>
    <p:extLst>
      <p:ext uri="{BB962C8B-B14F-4D97-AF65-F5344CB8AC3E}">
        <p14:creationId xmlns:p14="http://schemas.microsoft.com/office/powerpoint/2010/main" val="2832619669"/>
      </p:ext>
    </p:extLst>
  </p:cSld>
  <p:clrMapOvr>
    <a:masterClrMapping/>
  </p:clrMapOvr>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a:t>
            </a:r>
            <a:r>
              <a:rPr lang="en-US" dirty="0" smtClean="0"/>
              <a:t>Exploitation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A common weakness that has often been exploited is a </a:t>
            </a:r>
            <a:r>
              <a:rPr lang="en-US" b="1" dirty="0"/>
              <a:t>buffer overflow</a:t>
            </a:r>
            <a:r>
              <a:rPr lang="en-US" dirty="0" smtClean="0"/>
              <a:t>, which </a:t>
            </a:r>
            <a:r>
              <a:rPr lang="en-US" dirty="0"/>
              <a:t>occurs when a program is provided more data for input than </a:t>
            </a:r>
            <a:r>
              <a:rPr lang="en-US" dirty="0" smtClean="0"/>
              <a:t>it was </a:t>
            </a:r>
            <a:r>
              <a:rPr lang="en-US" dirty="0"/>
              <a:t>designed to </a:t>
            </a:r>
            <a:r>
              <a:rPr lang="en-US" dirty="0" smtClean="0"/>
              <a:t>handle.</a:t>
            </a:r>
          </a:p>
          <a:p>
            <a:r>
              <a:rPr lang="en-US" dirty="0" smtClean="0"/>
              <a:t>An </a:t>
            </a:r>
            <a:r>
              <a:rPr lang="en-US" b="1" dirty="0"/>
              <a:t>integer overflow </a:t>
            </a:r>
            <a:r>
              <a:rPr lang="en-US" dirty="0"/>
              <a:t>is a programming error condition that occurs when </a:t>
            </a:r>
            <a:r>
              <a:rPr lang="en-US" dirty="0" smtClean="0"/>
              <a:t>a program </a:t>
            </a:r>
            <a:r>
              <a:rPr lang="en-US" dirty="0"/>
              <a:t>attempts to store a numeric value, an integer, in a variable </a:t>
            </a:r>
            <a:r>
              <a:rPr lang="en-US" dirty="0" smtClean="0"/>
              <a:t>that is </a:t>
            </a:r>
            <a:r>
              <a:rPr lang="en-US" dirty="0"/>
              <a:t>too small to hold it</a:t>
            </a:r>
            <a:r>
              <a:rPr lang="en-US" dirty="0" smtClean="0"/>
              <a:t>.</a:t>
            </a:r>
            <a:endParaRPr lang="en-US" dirty="0"/>
          </a:p>
        </p:txBody>
      </p:sp>
    </p:spTree>
    <p:extLst>
      <p:ext uri="{BB962C8B-B14F-4D97-AF65-F5344CB8AC3E}">
        <p14:creationId xmlns:p14="http://schemas.microsoft.com/office/powerpoint/2010/main" val="500659038"/>
      </p:ext>
    </p:extLst>
  </p:cSld>
  <p:clrMapOvr>
    <a:masterClrMapping/>
  </p:clrMapOvr>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Attacks</a:t>
            </a:r>
          </a:p>
        </p:txBody>
      </p:sp>
      <p:sp>
        <p:nvSpPr>
          <p:cNvPr id="3" name="Content Placeholder 2"/>
          <p:cNvSpPr>
            <a:spLocks noGrp="1"/>
          </p:cNvSpPr>
          <p:nvPr>
            <p:ph idx="1"/>
          </p:nvPr>
        </p:nvSpPr>
        <p:spPr/>
        <p:txBody>
          <a:bodyPr/>
          <a:lstStyle/>
          <a:p>
            <a:r>
              <a:rPr lang="en-US" dirty="0"/>
              <a:t>The web browser has become the major application for users to </a:t>
            </a:r>
            <a:r>
              <a:rPr lang="en-US" dirty="0" smtClean="0"/>
              <a:t>engage resources </a:t>
            </a:r>
            <a:r>
              <a:rPr lang="en-US" dirty="0"/>
              <a:t>across the </a:t>
            </a:r>
            <a:r>
              <a:rPr lang="en-US" dirty="0" smtClean="0"/>
              <a:t>Web.</a:t>
            </a:r>
          </a:p>
          <a:p>
            <a:r>
              <a:rPr lang="en-US" dirty="0" smtClean="0"/>
              <a:t>The </a:t>
            </a:r>
            <a:r>
              <a:rPr lang="en-US" dirty="0"/>
              <a:t>popularity and the utility of this interface </a:t>
            </a:r>
            <a:r>
              <a:rPr lang="en-US" dirty="0" smtClean="0"/>
              <a:t>has made </a:t>
            </a:r>
            <a:r>
              <a:rPr lang="en-US" dirty="0"/>
              <a:t>it a prime target for attackers to gain </a:t>
            </a:r>
            <a:r>
              <a:rPr lang="en-US" dirty="0" smtClean="0"/>
              <a:t>access and </a:t>
            </a:r>
            <a:r>
              <a:rPr lang="en-US" dirty="0"/>
              <a:t>control over a </a:t>
            </a:r>
            <a:r>
              <a:rPr lang="en-US" dirty="0" smtClean="0"/>
              <a:t>system.</a:t>
            </a:r>
          </a:p>
          <a:p>
            <a:r>
              <a:rPr lang="en-US" dirty="0" smtClean="0"/>
              <a:t>A </a:t>
            </a:r>
            <a:r>
              <a:rPr lang="en-US" dirty="0"/>
              <a:t>wide variety of attacks can occur via a browser, typically resulting from </a:t>
            </a:r>
            <a:r>
              <a:rPr lang="en-US" dirty="0" smtClean="0"/>
              <a:t>a failure </a:t>
            </a:r>
            <a:r>
              <a:rPr lang="en-US" dirty="0"/>
              <a:t>to validate </a:t>
            </a:r>
            <a:r>
              <a:rPr lang="en-US" dirty="0" smtClean="0"/>
              <a:t>input properly </a:t>
            </a:r>
            <a:r>
              <a:rPr lang="en-US" dirty="0"/>
              <a:t>before </a:t>
            </a:r>
            <a:r>
              <a:rPr lang="en-US" dirty="0" smtClean="0"/>
              <a:t>use.</a:t>
            </a:r>
          </a:p>
          <a:p>
            <a:r>
              <a:rPr lang="en-US" dirty="0" smtClean="0"/>
              <a:t>Unvalidated </a:t>
            </a:r>
            <a:r>
              <a:rPr lang="en-US" dirty="0"/>
              <a:t>input can result </a:t>
            </a:r>
            <a:r>
              <a:rPr lang="en-US" dirty="0" smtClean="0"/>
              <a:t>in a </a:t>
            </a:r>
            <a:r>
              <a:rPr lang="en-US" dirty="0"/>
              <a:t>series of injection attacks, header manipulation, and </a:t>
            </a:r>
            <a:r>
              <a:rPr lang="en-US" dirty="0" smtClean="0"/>
              <a:t>others.</a:t>
            </a:r>
            <a:endParaRPr lang="en-US" dirty="0"/>
          </a:p>
        </p:txBody>
      </p:sp>
    </p:spTree>
    <p:extLst>
      <p:ext uri="{BB962C8B-B14F-4D97-AF65-F5344CB8AC3E}">
        <p14:creationId xmlns:p14="http://schemas.microsoft.com/office/powerpoint/2010/main" val="3403078681"/>
      </p:ext>
    </p:extLst>
  </p:cSld>
  <p:clrMapOvr>
    <a:masterClrMapping/>
  </p:clrMapOvr>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
            </a:r>
            <a:r>
              <a:rPr lang="en-US" dirty="0" smtClean="0"/>
              <a:t>Attacks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SQL injection attacks and command injection attacks can provide attackers with unauthorized access.</a:t>
            </a:r>
          </a:p>
          <a:p>
            <a:r>
              <a:rPr lang="en-US" dirty="0" smtClean="0"/>
              <a:t>When </a:t>
            </a:r>
            <a:r>
              <a:rPr lang="en-US" dirty="0"/>
              <a:t>HTTP is being dynamically generated through the use of user inputs</a:t>
            </a:r>
            <a:r>
              <a:rPr lang="en-US" dirty="0" smtClean="0"/>
              <a:t>, unvalidated </a:t>
            </a:r>
            <a:r>
              <a:rPr lang="en-US" dirty="0"/>
              <a:t>inputs can give attackers an opportunity to change HTTP elements</a:t>
            </a:r>
            <a:r>
              <a:rPr lang="en-US" dirty="0" smtClean="0"/>
              <a:t>.</a:t>
            </a:r>
          </a:p>
          <a:p>
            <a:pPr lvl="1"/>
            <a:r>
              <a:rPr lang="en-US" dirty="0" smtClean="0"/>
              <a:t>When </a:t>
            </a:r>
            <a:r>
              <a:rPr lang="en-US" dirty="0"/>
              <a:t>user-supplied information is used in a header, it is possible </a:t>
            </a:r>
            <a:r>
              <a:rPr lang="en-US" dirty="0" smtClean="0"/>
              <a:t>to deploy </a:t>
            </a:r>
            <a:r>
              <a:rPr lang="en-US" dirty="0"/>
              <a:t>a variety of attacks, including cache poisoning, cross-site scripting</a:t>
            </a:r>
            <a:r>
              <a:rPr lang="en-US" dirty="0" smtClean="0"/>
              <a:t>, cross-user </a:t>
            </a:r>
            <a:r>
              <a:rPr lang="en-US" dirty="0"/>
              <a:t>defacement, page hijacking, cookie manipulation, and open redirect.</a:t>
            </a:r>
          </a:p>
        </p:txBody>
      </p:sp>
    </p:spTree>
    <p:extLst>
      <p:ext uri="{BB962C8B-B14F-4D97-AF65-F5344CB8AC3E}">
        <p14:creationId xmlns:p14="http://schemas.microsoft.com/office/powerpoint/2010/main" val="2074854771"/>
      </p:ext>
    </p:extLst>
  </p:cSld>
  <p:clrMapOvr>
    <a:masterClrMapping/>
  </p:clrMapOvr>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
            </a:r>
            <a:r>
              <a:rPr lang="en-US" dirty="0" smtClean="0"/>
              <a:t>Attacks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724400"/>
          </a:xfrm>
        </p:spPr>
        <p:txBody>
          <a:bodyPr/>
          <a:lstStyle/>
          <a:p>
            <a:r>
              <a:rPr lang="en-US" b="1" dirty="0" smtClean="0"/>
              <a:t>Typo </a:t>
            </a:r>
            <a:r>
              <a:rPr lang="en-US" b="1" dirty="0"/>
              <a:t>squatting </a:t>
            </a:r>
            <a:r>
              <a:rPr lang="en-US" dirty="0"/>
              <a:t>is an attack form that involves capitalizing upon </a:t>
            </a:r>
            <a:r>
              <a:rPr lang="en-US" dirty="0" smtClean="0"/>
              <a:t>common typo </a:t>
            </a:r>
            <a:r>
              <a:rPr lang="en-US" dirty="0"/>
              <a:t>errors</a:t>
            </a:r>
            <a:r>
              <a:rPr lang="en-US" dirty="0" smtClean="0"/>
              <a:t>.</a:t>
            </a:r>
          </a:p>
          <a:p>
            <a:pPr lvl="1"/>
            <a:r>
              <a:rPr lang="en-US" dirty="0"/>
              <a:t>This attack pattern </a:t>
            </a:r>
            <a:r>
              <a:rPr lang="en-US" dirty="0" smtClean="0"/>
              <a:t>is also </a:t>
            </a:r>
            <a:r>
              <a:rPr lang="en-US" dirty="0"/>
              <a:t>referred to as </a:t>
            </a:r>
            <a:r>
              <a:rPr lang="en-US" i="1" dirty="0"/>
              <a:t>URL hijacking</a:t>
            </a:r>
            <a:r>
              <a:rPr lang="en-US" dirty="0"/>
              <a:t>, </a:t>
            </a:r>
            <a:r>
              <a:rPr lang="en-US" i="1" dirty="0"/>
              <a:t>fake URL</a:t>
            </a:r>
            <a:r>
              <a:rPr lang="en-US" dirty="0"/>
              <a:t>, or </a:t>
            </a:r>
            <a:r>
              <a:rPr lang="en-US" i="1" dirty="0"/>
              <a:t>brandjacking</a:t>
            </a:r>
            <a:r>
              <a:rPr lang="en-US" dirty="0"/>
              <a:t> if the objective </a:t>
            </a:r>
            <a:r>
              <a:rPr lang="en-US" dirty="0" smtClean="0"/>
              <a:t>is to </a:t>
            </a:r>
            <a:r>
              <a:rPr lang="en-US" dirty="0"/>
              <a:t>deceive based on branding</a:t>
            </a:r>
            <a:r>
              <a:rPr lang="en-US" dirty="0" smtClean="0"/>
              <a:t>.</a:t>
            </a:r>
          </a:p>
          <a:p>
            <a:r>
              <a:rPr lang="en-US" dirty="0" smtClean="0"/>
              <a:t>A </a:t>
            </a:r>
            <a:r>
              <a:rPr lang="en-US" b="1" dirty="0" smtClean="0"/>
              <a:t>drive-by download attack </a:t>
            </a:r>
            <a:r>
              <a:rPr lang="en-US" dirty="0" smtClean="0"/>
              <a:t>automatically downloads malware within browser, whether a user clicks </a:t>
            </a:r>
            <a:r>
              <a:rPr lang="en-US" dirty="0"/>
              <a:t>or </a:t>
            </a:r>
            <a:r>
              <a:rPr lang="en-US" dirty="0" smtClean="0"/>
              <a:t>not.</a:t>
            </a:r>
          </a:p>
        </p:txBody>
      </p:sp>
    </p:spTree>
    <p:extLst>
      <p:ext uri="{BB962C8B-B14F-4D97-AF65-F5344CB8AC3E}">
        <p14:creationId xmlns:p14="http://schemas.microsoft.com/office/powerpoint/2010/main" val="2460347027"/>
      </p:ext>
    </p:extLst>
  </p:cSld>
  <p:clrMapOvr>
    <a:masterClrMapping/>
  </p:clrMapOvr>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
            </a:r>
            <a:r>
              <a:rPr lang="en-US" dirty="0" smtClean="0"/>
              <a:t>Attacks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Attackers can plant </a:t>
            </a:r>
            <a:r>
              <a:rPr lang="en-US" dirty="0"/>
              <a:t>malware at sites where users are likely </a:t>
            </a:r>
            <a:r>
              <a:rPr lang="en-US" dirty="0" smtClean="0"/>
              <a:t>to frequent.</a:t>
            </a:r>
          </a:p>
          <a:p>
            <a:pPr lvl="1"/>
            <a:r>
              <a:rPr lang="en-US" dirty="0" smtClean="0"/>
              <a:t>Watering </a:t>
            </a:r>
            <a:r>
              <a:rPr lang="en-US" dirty="0"/>
              <a:t>hole attacks involve the </a:t>
            </a:r>
            <a:r>
              <a:rPr lang="en-US" dirty="0" smtClean="0"/>
              <a:t>infecting of </a:t>
            </a:r>
            <a:r>
              <a:rPr lang="en-US" dirty="0"/>
              <a:t>a target web site with </a:t>
            </a:r>
            <a:r>
              <a:rPr lang="en-US" dirty="0" smtClean="0"/>
              <a:t>malware.</a:t>
            </a:r>
          </a:p>
          <a:p>
            <a:pPr lvl="1"/>
            <a:r>
              <a:rPr lang="en-US" dirty="0"/>
              <a:t>These are not simple attacks</a:t>
            </a:r>
            <a:r>
              <a:rPr lang="en-US" dirty="0" smtClean="0"/>
              <a:t>, yet </a:t>
            </a:r>
            <a:r>
              <a:rPr lang="en-US" dirty="0"/>
              <a:t>they can be very effective at delivering malware to specific groups of </a:t>
            </a:r>
            <a:r>
              <a:rPr lang="en-US" dirty="0" smtClean="0"/>
              <a:t>end users.</a:t>
            </a:r>
          </a:p>
          <a:p>
            <a:pPr lvl="1"/>
            <a:r>
              <a:rPr lang="en-US" dirty="0"/>
              <a:t>W</a:t>
            </a:r>
            <a:r>
              <a:rPr lang="en-US" dirty="0" smtClean="0"/>
              <a:t>atering </a:t>
            </a:r>
            <a:r>
              <a:rPr lang="en-US" dirty="0"/>
              <a:t>hole attacks are complex to achieve and appear to be </a:t>
            </a:r>
            <a:r>
              <a:rPr lang="en-US" dirty="0" smtClean="0"/>
              <a:t>backed by </a:t>
            </a:r>
            <a:r>
              <a:rPr lang="en-US" dirty="0"/>
              <a:t>nation-states and other high-resource </a:t>
            </a:r>
            <a:r>
              <a:rPr lang="en-US" dirty="0" smtClean="0"/>
              <a:t>attackers</a:t>
            </a:r>
            <a:r>
              <a:rPr lang="en-US" dirty="0"/>
              <a:t>.</a:t>
            </a:r>
          </a:p>
        </p:txBody>
      </p:sp>
    </p:spTree>
    <p:extLst>
      <p:ext uri="{BB962C8B-B14F-4D97-AF65-F5344CB8AC3E}">
        <p14:creationId xmlns:p14="http://schemas.microsoft.com/office/powerpoint/2010/main" val="1438618006"/>
      </p:ext>
    </p:extLst>
  </p:cSld>
  <p:clrMapOvr>
    <a:masterClrMapping/>
  </p:clrMapOvr>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Advanced Persistent Threat</a:t>
            </a:r>
          </a:p>
        </p:txBody>
      </p:sp>
      <p:sp>
        <p:nvSpPr>
          <p:cNvPr id="3" name="Content Placeholder 2"/>
          <p:cNvSpPr>
            <a:spLocks noGrp="1"/>
          </p:cNvSpPr>
          <p:nvPr>
            <p:ph idx="1"/>
          </p:nvPr>
        </p:nvSpPr>
        <p:spPr/>
        <p:txBody>
          <a:bodyPr/>
          <a:lstStyle/>
          <a:p>
            <a:r>
              <a:rPr lang="en-US" dirty="0"/>
              <a:t>The advanced persistent threat (APT) is a method of attack that primarily focuses on stealth and </a:t>
            </a:r>
            <a:r>
              <a:rPr lang="en-US" dirty="0" smtClean="0"/>
              <a:t>continuous </a:t>
            </a:r>
            <a:r>
              <a:rPr lang="en-US" dirty="0"/>
              <a:t>presence on a </a:t>
            </a:r>
            <a:r>
              <a:rPr lang="en-US" dirty="0" smtClean="0"/>
              <a:t>system.</a:t>
            </a:r>
          </a:p>
          <a:p>
            <a:pPr lvl="1"/>
            <a:r>
              <a:rPr lang="en-US" dirty="0" smtClean="0"/>
              <a:t>APT </a:t>
            </a:r>
            <a:r>
              <a:rPr lang="en-US" dirty="0"/>
              <a:t>is a </a:t>
            </a:r>
            <a:r>
              <a:rPr lang="en-US" dirty="0" smtClean="0"/>
              <a:t>very advanced </a:t>
            </a:r>
            <a:r>
              <a:rPr lang="en-US" dirty="0"/>
              <a:t>method, requiring a team to maintain access and </a:t>
            </a:r>
            <a:r>
              <a:rPr lang="en-US" dirty="0" smtClean="0"/>
              <a:t>typically involves </a:t>
            </a:r>
            <a:r>
              <a:rPr lang="en-US" dirty="0"/>
              <a:t>high-value </a:t>
            </a:r>
            <a:r>
              <a:rPr lang="en-US" dirty="0" smtClean="0"/>
              <a:t>targets.</a:t>
            </a:r>
          </a:p>
          <a:p>
            <a:pPr lvl="1"/>
            <a:r>
              <a:rPr lang="en-US" dirty="0" smtClean="0"/>
              <a:t>APT </a:t>
            </a:r>
            <a:r>
              <a:rPr lang="en-US" dirty="0"/>
              <a:t>typically involves specially crafted </a:t>
            </a:r>
            <a:r>
              <a:rPr lang="en-US" dirty="0" smtClean="0"/>
              <a:t>attack vectors</a:t>
            </a:r>
            <a:r>
              <a:rPr lang="en-US" dirty="0"/>
              <a:t>, coupled with phishing or spear phishing for the initial </a:t>
            </a:r>
            <a:r>
              <a:rPr lang="en-US" dirty="0" smtClean="0"/>
              <a:t>entry.</a:t>
            </a:r>
          </a:p>
          <a:p>
            <a:pPr lvl="1"/>
            <a:r>
              <a:rPr lang="en-US" dirty="0" smtClean="0"/>
              <a:t>Then techniques </a:t>
            </a:r>
            <a:r>
              <a:rPr lang="en-US" dirty="0"/>
              <a:t>are employed to develop backdoors and multiple account </a:t>
            </a:r>
            <a:r>
              <a:rPr lang="en-US" dirty="0" smtClean="0"/>
              <a:t>access routes</a:t>
            </a:r>
            <a:r>
              <a:rPr lang="en-US" dirty="0"/>
              <a:t>.</a:t>
            </a:r>
          </a:p>
        </p:txBody>
      </p:sp>
    </p:spTree>
    <p:extLst>
      <p:ext uri="{BB962C8B-B14F-4D97-AF65-F5344CB8AC3E}">
        <p14:creationId xmlns:p14="http://schemas.microsoft.com/office/powerpoint/2010/main" val="1367067181"/>
      </p:ext>
    </p:extLst>
  </p:cSld>
  <p:clrMapOvr>
    <a:masterClrMapping/>
  </p:clrMapOvr>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Remote Access Trojans</a:t>
            </a:r>
          </a:p>
        </p:txBody>
      </p:sp>
      <p:sp>
        <p:nvSpPr>
          <p:cNvPr id="3" name="Content Placeholder 2"/>
          <p:cNvSpPr>
            <a:spLocks noGrp="1"/>
          </p:cNvSpPr>
          <p:nvPr>
            <p:ph idx="1"/>
          </p:nvPr>
        </p:nvSpPr>
        <p:spPr/>
        <p:txBody>
          <a:bodyPr/>
          <a:lstStyle/>
          <a:p>
            <a:r>
              <a:rPr lang="en-US" dirty="0"/>
              <a:t>Remote access Trojans (RATs) are malware designed to enable remote </a:t>
            </a:r>
            <a:r>
              <a:rPr lang="en-US" dirty="0" smtClean="0"/>
              <a:t>access to </a:t>
            </a:r>
            <a:r>
              <a:rPr lang="en-US" dirty="0"/>
              <a:t>a </a:t>
            </a:r>
            <a:r>
              <a:rPr lang="en-US" dirty="0" smtClean="0"/>
              <a:t>machine.</a:t>
            </a:r>
          </a:p>
          <a:p>
            <a:pPr lvl="1"/>
            <a:r>
              <a:rPr lang="en-US" dirty="0"/>
              <a:t>S</a:t>
            </a:r>
            <a:r>
              <a:rPr lang="en-US" dirty="0" smtClean="0"/>
              <a:t>imilar </a:t>
            </a:r>
            <a:r>
              <a:rPr lang="en-US" dirty="0"/>
              <a:t>to remote desktop </a:t>
            </a:r>
            <a:r>
              <a:rPr lang="en-US" dirty="0" smtClean="0"/>
              <a:t>administration, but </a:t>
            </a:r>
            <a:r>
              <a:rPr lang="en-US" dirty="0"/>
              <a:t>rather than being visible to a user, it is hidden in the system</a:t>
            </a:r>
            <a:r>
              <a:rPr lang="en-US" dirty="0" smtClean="0"/>
              <a:t>.</a:t>
            </a:r>
          </a:p>
          <a:p>
            <a:pPr lvl="1"/>
            <a:r>
              <a:rPr lang="en-US" dirty="0" smtClean="0"/>
              <a:t>RATs enable attackers </a:t>
            </a:r>
            <a:r>
              <a:rPr lang="en-US" dirty="0"/>
              <a:t>to have a way back into a </a:t>
            </a:r>
            <a:r>
              <a:rPr lang="en-US" dirty="0" smtClean="0"/>
              <a:t>system.</a:t>
            </a:r>
          </a:p>
          <a:p>
            <a:pPr lvl="1"/>
            <a:r>
              <a:rPr lang="en-US" dirty="0" smtClean="0"/>
              <a:t>The </a:t>
            </a:r>
            <a:r>
              <a:rPr lang="en-US" dirty="0"/>
              <a:t>principal use of a RAT is </a:t>
            </a:r>
            <a:r>
              <a:rPr lang="en-US" dirty="0" smtClean="0"/>
              <a:t>to enable </a:t>
            </a:r>
            <a:r>
              <a:rPr lang="en-US" dirty="0"/>
              <a:t>re-entry to a system and/or collect data on a system</a:t>
            </a:r>
            <a:r>
              <a:rPr lang="en-US" dirty="0" smtClean="0"/>
              <a:t>.</a:t>
            </a:r>
          </a:p>
          <a:p>
            <a:pPr lvl="1"/>
            <a:r>
              <a:rPr lang="en-US" dirty="0"/>
              <a:t>A key function of a RAT is to provide a periodic beacon out, so </a:t>
            </a:r>
            <a:r>
              <a:rPr lang="en-US" dirty="0" smtClean="0"/>
              <a:t>even if </a:t>
            </a:r>
            <a:r>
              <a:rPr lang="en-US" dirty="0"/>
              <a:t>firewalls and other security devices </a:t>
            </a:r>
            <a:r>
              <a:rPr lang="en-US" dirty="0" smtClean="0"/>
              <a:t>block unrequested </a:t>
            </a:r>
            <a:r>
              <a:rPr lang="en-US" dirty="0"/>
              <a:t>packets, the beacon function makes </a:t>
            </a:r>
            <a:r>
              <a:rPr lang="en-US" dirty="0" smtClean="0"/>
              <a:t>them requested</a:t>
            </a:r>
            <a:r>
              <a:rPr lang="en-US" dirty="0"/>
              <a:t>, bypassing many security checks</a:t>
            </a:r>
            <a:r>
              <a:rPr lang="en-US" dirty="0" smtClean="0"/>
              <a:t>.</a:t>
            </a:r>
            <a:endParaRPr lang="en-US" dirty="0"/>
          </a:p>
        </p:txBody>
      </p:sp>
    </p:spTree>
    <p:extLst>
      <p:ext uri="{BB962C8B-B14F-4D97-AF65-F5344CB8AC3E}">
        <p14:creationId xmlns:p14="http://schemas.microsoft.com/office/powerpoint/2010/main" val="562500898"/>
      </p:ext>
    </p:extLst>
  </p:cSld>
  <p:clrMapOvr>
    <a:masterClrMapping/>
  </p:clrMapOvr>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a:t>
            </a:r>
          </a:p>
        </p:txBody>
      </p:sp>
      <p:sp>
        <p:nvSpPr>
          <p:cNvPr id="3" name="Content Placeholder 2"/>
          <p:cNvSpPr>
            <a:spLocks noGrp="1"/>
          </p:cNvSpPr>
          <p:nvPr>
            <p:ph idx="1"/>
          </p:nvPr>
        </p:nvSpPr>
        <p:spPr/>
        <p:txBody>
          <a:bodyPr/>
          <a:lstStyle/>
          <a:p>
            <a:r>
              <a:rPr lang="en-US" dirty="0"/>
              <a:t>There are a variety of toolsets used by security professionals that could </a:t>
            </a:r>
            <a:r>
              <a:rPr lang="en-US" dirty="0" smtClean="0"/>
              <a:t>also be </a:t>
            </a:r>
            <a:r>
              <a:rPr lang="en-US" dirty="0"/>
              <a:t>used for malicious </a:t>
            </a:r>
            <a:r>
              <a:rPr lang="en-US" dirty="0" smtClean="0"/>
              <a:t>purposes.</a:t>
            </a:r>
          </a:p>
          <a:p>
            <a:r>
              <a:rPr lang="en-US" dirty="0" smtClean="0"/>
              <a:t>These </a:t>
            </a:r>
            <a:r>
              <a:rPr lang="en-US" dirty="0"/>
              <a:t>toolsets are used by penetration testers when testing the security posture of a </a:t>
            </a:r>
            <a:r>
              <a:rPr lang="en-US" dirty="0" smtClean="0"/>
              <a:t>system.</a:t>
            </a:r>
          </a:p>
          <a:p>
            <a:r>
              <a:rPr lang="en-US" dirty="0"/>
              <a:t>T</a:t>
            </a:r>
            <a:r>
              <a:rPr lang="en-US" dirty="0" smtClean="0"/>
              <a:t>he </a:t>
            </a:r>
            <a:r>
              <a:rPr lang="en-US" dirty="0"/>
              <a:t>same tools in </a:t>
            </a:r>
            <a:r>
              <a:rPr lang="en-US" dirty="0" smtClean="0"/>
              <a:t>the hands </a:t>
            </a:r>
            <a:r>
              <a:rPr lang="en-US" dirty="0"/>
              <a:t>of an adversary can be used for malicious purposes.</a:t>
            </a:r>
          </a:p>
        </p:txBody>
      </p:sp>
    </p:spTree>
    <p:extLst>
      <p:ext uri="{BB962C8B-B14F-4D97-AF65-F5344CB8AC3E}">
        <p14:creationId xmlns:p14="http://schemas.microsoft.com/office/powerpoint/2010/main" val="1160792380"/>
      </p:ext>
    </p:extLst>
  </p:cSld>
  <p:clrMapOvr>
    <a:masterClrMapping/>
  </p:clrMapOvr>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Metasploit</a:t>
            </a:r>
          </a:p>
        </p:txBody>
      </p:sp>
      <p:sp>
        <p:nvSpPr>
          <p:cNvPr id="3" name="Content Placeholder 2"/>
          <p:cNvSpPr>
            <a:spLocks noGrp="1"/>
          </p:cNvSpPr>
          <p:nvPr>
            <p:ph idx="1"/>
          </p:nvPr>
        </p:nvSpPr>
        <p:spPr/>
        <p:txBody>
          <a:bodyPr/>
          <a:lstStyle/>
          <a:p>
            <a:r>
              <a:rPr lang="en-US" dirty="0"/>
              <a:t>Metasploit is a framework that enables attackers to exploit systems (</a:t>
            </a:r>
            <a:r>
              <a:rPr lang="en-US" dirty="0" smtClean="0"/>
              <a:t>bypass controls</a:t>
            </a:r>
            <a:r>
              <a:rPr lang="en-US" dirty="0"/>
              <a:t>) and inject payloads (attack code) into a system</a:t>
            </a:r>
            <a:r>
              <a:rPr lang="en-US" dirty="0" smtClean="0"/>
              <a:t>.</a:t>
            </a:r>
          </a:p>
          <a:p>
            <a:r>
              <a:rPr lang="en-US" dirty="0" smtClean="0"/>
              <a:t>Metasploit is widely </a:t>
            </a:r>
            <a:r>
              <a:rPr lang="en-US" dirty="0"/>
              <a:t>distributed, powerful, and one of the most popular tools used </a:t>
            </a:r>
            <a:r>
              <a:rPr lang="en-US" dirty="0" smtClean="0"/>
              <a:t>by attackers.</a:t>
            </a:r>
          </a:p>
          <a:p>
            <a:r>
              <a:rPr lang="en-US" dirty="0" smtClean="0"/>
              <a:t>When </a:t>
            </a:r>
            <a:r>
              <a:rPr lang="en-US" dirty="0"/>
              <a:t>new vulnerabilities are discovered in systems, </a:t>
            </a:r>
            <a:r>
              <a:rPr lang="en-US" dirty="0" smtClean="0"/>
              <a:t>Metasploit exploit </a:t>
            </a:r>
            <a:r>
              <a:rPr lang="en-US" dirty="0"/>
              <a:t>modules are quickly created in the community, making this tool </a:t>
            </a:r>
            <a:r>
              <a:rPr lang="en-US" dirty="0" smtClean="0"/>
              <a:t>the go-to </a:t>
            </a:r>
            <a:r>
              <a:rPr lang="en-US" dirty="0"/>
              <a:t>tool for most professionals.</a:t>
            </a:r>
          </a:p>
        </p:txBody>
      </p:sp>
    </p:spTree>
    <p:extLst>
      <p:ext uri="{BB962C8B-B14F-4D97-AF65-F5344CB8AC3E}">
        <p14:creationId xmlns:p14="http://schemas.microsoft.com/office/powerpoint/2010/main" val="1558226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Security Compliance Manager</a:t>
            </a:r>
          </a:p>
        </p:txBody>
      </p:sp>
      <p:sp>
        <p:nvSpPr>
          <p:cNvPr id="3" name="Content Placeholder 2"/>
          <p:cNvSpPr>
            <a:spLocks noGrp="1"/>
          </p:cNvSpPr>
          <p:nvPr>
            <p:ph idx="1"/>
          </p:nvPr>
        </p:nvSpPr>
        <p:spPr/>
        <p:txBody>
          <a:bodyPr/>
          <a:lstStyle/>
          <a:p>
            <a:r>
              <a:rPr lang="en-US" dirty="0" smtClean="0"/>
              <a:t>Microsoft </a:t>
            </a:r>
            <a:r>
              <a:rPr lang="en-US" dirty="0"/>
              <a:t>provides a tool, Security Compliance Manager (SCM), to </a:t>
            </a:r>
            <a:r>
              <a:rPr lang="en-US" dirty="0" smtClean="0"/>
              <a:t>assist system </a:t>
            </a:r>
            <a:r>
              <a:rPr lang="en-US" dirty="0"/>
              <a:t>and enterprise administrators with the configuration of </a:t>
            </a:r>
            <a:r>
              <a:rPr lang="en-US" dirty="0" smtClean="0"/>
              <a:t>security options </a:t>
            </a:r>
            <a:r>
              <a:rPr lang="en-US" dirty="0"/>
              <a:t>across a wide range of Microsoft platforms</a:t>
            </a:r>
            <a:r>
              <a:rPr lang="en-US" dirty="0" smtClean="0"/>
              <a:t>.</a:t>
            </a:r>
          </a:p>
          <a:p>
            <a:r>
              <a:rPr lang="en-US" dirty="0" smtClean="0"/>
              <a:t>SCM </a:t>
            </a:r>
            <a:r>
              <a:rPr lang="en-US" dirty="0"/>
              <a:t>allows administrators to use group policy objects (GPOs) to deploy </a:t>
            </a:r>
            <a:r>
              <a:rPr lang="en-US" dirty="0" smtClean="0"/>
              <a:t>security configurations across </a:t>
            </a:r>
            <a:r>
              <a:rPr lang="en-US" dirty="0"/>
              <a:t>Internet Explorer, the desktop OSs, server OSs, and common applications such as Microsoft Office</a:t>
            </a:r>
            <a:r>
              <a:rPr lang="en-US" dirty="0" smtClean="0"/>
              <a:t>.</a:t>
            </a:r>
            <a:endParaRPr lang="en-US" dirty="0"/>
          </a:p>
        </p:txBody>
      </p:sp>
    </p:spTree>
    <p:extLst>
      <p:ext uri="{BB962C8B-B14F-4D97-AF65-F5344CB8AC3E}">
        <p14:creationId xmlns:p14="http://schemas.microsoft.com/office/powerpoint/2010/main" val="2973661644"/>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BackTrack/Kali</a:t>
            </a:r>
          </a:p>
        </p:txBody>
      </p:sp>
      <p:sp>
        <p:nvSpPr>
          <p:cNvPr id="5" name="Content Placeholder 4"/>
          <p:cNvSpPr>
            <a:spLocks noGrp="1"/>
          </p:cNvSpPr>
          <p:nvPr>
            <p:ph idx="1"/>
          </p:nvPr>
        </p:nvSpPr>
        <p:spPr/>
        <p:txBody>
          <a:bodyPr/>
          <a:lstStyle/>
          <a:p>
            <a:r>
              <a:rPr lang="en-US" dirty="0"/>
              <a:t>BackTrack is a Linux distribution that is preloaded with many </a:t>
            </a:r>
            <a:r>
              <a:rPr lang="en-US" dirty="0" smtClean="0"/>
              <a:t>security tools.</a:t>
            </a:r>
          </a:p>
          <a:p>
            <a:r>
              <a:rPr lang="en-US" dirty="0" smtClean="0"/>
              <a:t>The </a:t>
            </a:r>
            <a:r>
              <a:rPr lang="en-US" dirty="0"/>
              <a:t>current version is called Kali </a:t>
            </a:r>
            <a:r>
              <a:rPr lang="en-US" dirty="0" smtClean="0"/>
              <a:t>Linux.</a:t>
            </a:r>
          </a:p>
          <a:p>
            <a:r>
              <a:rPr lang="en-US" dirty="0" smtClean="0"/>
              <a:t>It </a:t>
            </a:r>
            <a:r>
              <a:rPr lang="en-US" dirty="0"/>
              <a:t>includes a whole host </a:t>
            </a:r>
            <a:r>
              <a:rPr lang="en-US" dirty="0" smtClean="0"/>
              <a:t>of preconfigured</a:t>
            </a:r>
            <a:r>
              <a:rPr lang="en-US" dirty="0"/>
              <a:t>, preloaded tools, including Metasploit, </a:t>
            </a:r>
            <a:r>
              <a:rPr lang="en-US" dirty="0" smtClean="0"/>
              <a:t>Social-Engineering Toolkit</a:t>
            </a:r>
            <a:r>
              <a:rPr lang="en-US" dirty="0"/>
              <a:t>, and others.</a:t>
            </a:r>
          </a:p>
        </p:txBody>
      </p:sp>
    </p:spTree>
    <p:extLst>
      <p:ext uri="{BB962C8B-B14F-4D97-AF65-F5344CB8AC3E}">
        <p14:creationId xmlns:p14="http://schemas.microsoft.com/office/powerpoint/2010/main" val="2514183538"/>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Social-Engineering Toolkit</a:t>
            </a:r>
          </a:p>
        </p:txBody>
      </p:sp>
      <p:sp>
        <p:nvSpPr>
          <p:cNvPr id="5" name="Content Placeholder 4"/>
          <p:cNvSpPr>
            <a:spLocks noGrp="1"/>
          </p:cNvSpPr>
          <p:nvPr>
            <p:ph idx="1"/>
          </p:nvPr>
        </p:nvSpPr>
        <p:spPr/>
        <p:txBody>
          <a:bodyPr/>
          <a:lstStyle/>
          <a:p>
            <a:r>
              <a:rPr lang="en-US" dirty="0"/>
              <a:t>The Social-Engineering Toolkit (SET) is a set of tools that can be used </a:t>
            </a:r>
            <a:r>
              <a:rPr lang="en-US" dirty="0" smtClean="0"/>
              <a:t>to target </a:t>
            </a:r>
            <a:r>
              <a:rPr lang="en-US" dirty="0"/>
              <a:t>attacks toward the people using </a:t>
            </a:r>
            <a:r>
              <a:rPr lang="en-US" dirty="0" smtClean="0"/>
              <a:t>systems.</a:t>
            </a:r>
          </a:p>
          <a:p>
            <a:r>
              <a:rPr lang="en-US" dirty="0" smtClean="0"/>
              <a:t>It </a:t>
            </a:r>
            <a:r>
              <a:rPr lang="en-US" dirty="0"/>
              <a:t>has applets that can </a:t>
            </a:r>
            <a:r>
              <a:rPr lang="en-US" dirty="0" smtClean="0"/>
              <a:t>be used </a:t>
            </a:r>
            <a:r>
              <a:rPr lang="en-US" dirty="0"/>
              <a:t>to create phishing e-mails, Java attack code, and other </a:t>
            </a:r>
            <a:r>
              <a:rPr lang="en-US" dirty="0" smtClean="0"/>
              <a:t>social engineering–type attacks.</a:t>
            </a:r>
          </a:p>
          <a:p>
            <a:r>
              <a:rPr lang="en-US" dirty="0" smtClean="0"/>
              <a:t>The </a:t>
            </a:r>
            <a:r>
              <a:rPr lang="en-US" dirty="0"/>
              <a:t>SET is included in BackTrack/Kali and </a:t>
            </a:r>
            <a:r>
              <a:rPr lang="en-US" dirty="0" smtClean="0"/>
              <a:t>other distributions</a:t>
            </a:r>
            <a:r>
              <a:rPr lang="en-US" dirty="0"/>
              <a:t>.</a:t>
            </a:r>
          </a:p>
        </p:txBody>
      </p:sp>
    </p:spTree>
    <p:extLst>
      <p:ext uri="{BB962C8B-B14F-4D97-AF65-F5344CB8AC3E}">
        <p14:creationId xmlns:p14="http://schemas.microsoft.com/office/powerpoint/2010/main" val="488371371"/>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Cobalt Strike</a:t>
            </a:r>
          </a:p>
        </p:txBody>
      </p:sp>
      <p:sp>
        <p:nvSpPr>
          <p:cNvPr id="5" name="Content Placeholder 4"/>
          <p:cNvSpPr>
            <a:spLocks noGrp="1"/>
          </p:cNvSpPr>
          <p:nvPr>
            <p:ph idx="1"/>
          </p:nvPr>
        </p:nvSpPr>
        <p:spPr/>
        <p:txBody>
          <a:bodyPr/>
          <a:lstStyle/>
          <a:p>
            <a:r>
              <a:rPr lang="en-US" dirty="0"/>
              <a:t>Cobalt Strike is a powerful application that can replicate advanced </a:t>
            </a:r>
            <a:r>
              <a:rPr lang="en-US" dirty="0" smtClean="0"/>
              <a:t>threats and </a:t>
            </a:r>
            <a:r>
              <a:rPr lang="en-US" dirty="0"/>
              <a:t>assist in the execution of targeted attacks on </a:t>
            </a:r>
            <a:r>
              <a:rPr lang="en-US" dirty="0" smtClean="0"/>
              <a:t>systems.</a:t>
            </a:r>
          </a:p>
          <a:p>
            <a:r>
              <a:rPr lang="en-US" dirty="0" smtClean="0"/>
              <a:t>Cobalt Strike expands </a:t>
            </a:r>
            <a:r>
              <a:rPr lang="en-US" dirty="0"/>
              <a:t>the Armitage tool’s capabilities, adding advanced attack methods.</a:t>
            </a:r>
          </a:p>
        </p:txBody>
      </p:sp>
    </p:spTree>
    <p:extLst>
      <p:ext uri="{BB962C8B-B14F-4D97-AF65-F5344CB8AC3E}">
        <p14:creationId xmlns:p14="http://schemas.microsoft.com/office/powerpoint/2010/main" val="2082785088"/>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Core Impact</a:t>
            </a:r>
          </a:p>
        </p:txBody>
      </p:sp>
      <p:sp>
        <p:nvSpPr>
          <p:cNvPr id="5" name="Content Placeholder 4"/>
          <p:cNvSpPr>
            <a:spLocks noGrp="1"/>
          </p:cNvSpPr>
          <p:nvPr>
            <p:ph idx="1"/>
          </p:nvPr>
        </p:nvSpPr>
        <p:spPr/>
        <p:txBody>
          <a:bodyPr/>
          <a:lstStyle/>
          <a:p>
            <a:r>
              <a:rPr lang="en-US" dirty="0"/>
              <a:t>Core Impact is an expensive commercial suite of penetration test </a:t>
            </a:r>
            <a:r>
              <a:rPr lang="en-US" dirty="0" smtClean="0"/>
              <a:t>tools.</a:t>
            </a:r>
          </a:p>
          <a:p>
            <a:r>
              <a:rPr lang="en-US" dirty="0" smtClean="0"/>
              <a:t>It has </a:t>
            </a:r>
            <a:r>
              <a:rPr lang="en-US" dirty="0"/>
              <a:t>a wide spectrum of tools and proven attack abilities across an </a:t>
            </a:r>
            <a:r>
              <a:rPr lang="en-US" dirty="0" smtClean="0"/>
              <a:t>enterprise.</a:t>
            </a:r>
          </a:p>
          <a:p>
            <a:r>
              <a:rPr lang="en-US" dirty="0" smtClean="0"/>
              <a:t>Although </a:t>
            </a:r>
            <a:r>
              <a:rPr lang="en-US" dirty="0"/>
              <a:t>expensive, the level of automation and integration </a:t>
            </a:r>
            <a:r>
              <a:rPr lang="en-US" dirty="0" smtClean="0"/>
              <a:t>makes this </a:t>
            </a:r>
            <a:r>
              <a:rPr lang="en-US" dirty="0"/>
              <a:t>a powerful suite of tools.</a:t>
            </a:r>
          </a:p>
        </p:txBody>
      </p:sp>
    </p:spTree>
    <p:extLst>
      <p:ext uri="{BB962C8B-B14F-4D97-AF65-F5344CB8AC3E}">
        <p14:creationId xmlns:p14="http://schemas.microsoft.com/office/powerpoint/2010/main" val="3966536012"/>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Burp Suite</a:t>
            </a:r>
          </a:p>
        </p:txBody>
      </p:sp>
      <p:sp>
        <p:nvSpPr>
          <p:cNvPr id="5" name="Content Placeholder 4"/>
          <p:cNvSpPr>
            <a:spLocks noGrp="1"/>
          </p:cNvSpPr>
          <p:nvPr>
            <p:ph idx="1"/>
          </p:nvPr>
        </p:nvSpPr>
        <p:spPr/>
        <p:txBody>
          <a:bodyPr/>
          <a:lstStyle/>
          <a:p>
            <a:r>
              <a:rPr lang="en-US" dirty="0"/>
              <a:t>Burp Suite began as a port scanner tool with limited additional functionality in the arena of intercepting proxies, web application scanning, and </a:t>
            </a:r>
            <a:r>
              <a:rPr lang="en-US" dirty="0" smtClean="0"/>
              <a:t>web-based content.</a:t>
            </a:r>
          </a:p>
          <a:p>
            <a:r>
              <a:rPr lang="en-US" dirty="0" smtClean="0"/>
              <a:t>Burp </a:t>
            </a:r>
            <a:r>
              <a:rPr lang="en-US" dirty="0"/>
              <a:t>Suite is a commercial tool, but it is reasonably </a:t>
            </a:r>
            <a:r>
              <a:rPr lang="en-US" dirty="0" smtClean="0"/>
              <a:t>priced and </a:t>
            </a:r>
            <a:r>
              <a:rPr lang="en-US" dirty="0"/>
              <a:t>well liked and utilized in the pen-testing marketplace.</a:t>
            </a:r>
          </a:p>
        </p:txBody>
      </p:sp>
    </p:spTree>
    <p:extLst>
      <p:ext uri="{BB962C8B-B14F-4D97-AF65-F5344CB8AC3E}">
        <p14:creationId xmlns:p14="http://schemas.microsoft.com/office/powerpoint/2010/main" val="1324970493"/>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Auditing</a:t>
            </a:r>
          </a:p>
        </p:txBody>
      </p:sp>
      <p:sp>
        <p:nvSpPr>
          <p:cNvPr id="61443" name="Rectangle 3"/>
          <p:cNvSpPr>
            <a:spLocks noGrp="1" noChangeArrowheads="1"/>
          </p:cNvSpPr>
          <p:nvPr>
            <p:ph idx="1"/>
          </p:nvPr>
        </p:nvSpPr>
        <p:spPr/>
        <p:txBody>
          <a:bodyPr/>
          <a:lstStyle/>
          <a:p>
            <a:r>
              <a:rPr lang="en-US" altLang="en-US" b="1" dirty="0" smtClean="0"/>
              <a:t>Auditing</a:t>
            </a:r>
            <a:r>
              <a:rPr lang="en-US" altLang="en-US" dirty="0"/>
              <a:t> </a:t>
            </a:r>
            <a:r>
              <a:rPr lang="en-US" altLang="en-US" dirty="0" smtClean="0"/>
              <a:t>i</a:t>
            </a:r>
            <a:r>
              <a:rPr lang="en-US" dirty="0" smtClean="0"/>
              <a:t>n </a:t>
            </a:r>
            <a:r>
              <a:rPr lang="en-US" dirty="0"/>
              <a:t>the computer security </a:t>
            </a:r>
            <a:r>
              <a:rPr lang="en-US" dirty="0" smtClean="0"/>
              <a:t>world is </a:t>
            </a:r>
            <a:r>
              <a:rPr lang="en-US" dirty="0"/>
              <a:t>a process of assessing the security state of an organization compared against an established standard</a:t>
            </a:r>
            <a:r>
              <a:rPr lang="en-US" dirty="0" smtClean="0"/>
              <a:t>.</a:t>
            </a:r>
            <a:endParaRPr lang="en-US" altLang="en-US" dirty="0" smtClean="0"/>
          </a:p>
          <a:p>
            <a:pPr lvl="1"/>
            <a:r>
              <a:rPr lang="en-US" altLang="en-US" dirty="0" smtClean="0"/>
              <a:t>Auditing should be conducted on a regular basis.</a:t>
            </a:r>
          </a:p>
          <a:p>
            <a:pPr lvl="1"/>
            <a:r>
              <a:rPr lang="en-US" altLang="en-US" dirty="0"/>
              <a:t>Audits differ from security or vulnerability </a:t>
            </a:r>
            <a:r>
              <a:rPr lang="en-US" altLang="en-US" dirty="0" smtClean="0"/>
              <a:t>assessments.</a:t>
            </a:r>
          </a:p>
          <a:p>
            <a:pPr lvl="1"/>
            <a:r>
              <a:rPr lang="en-US" altLang="en-US" dirty="0" smtClean="0"/>
              <a:t>Auditing can be contracted out to a another party.</a:t>
            </a:r>
          </a:p>
          <a:p>
            <a:pPr lvl="1"/>
            <a:r>
              <a:rPr lang="en-US" altLang="en-US" dirty="0" smtClean="0"/>
              <a:t>An assessment should include:</a:t>
            </a:r>
          </a:p>
          <a:p>
            <a:pPr lvl="2"/>
            <a:r>
              <a:rPr lang="en-US" altLang="en-US" dirty="0" smtClean="0"/>
              <a:t>Security perimeter</a:t>
            </a:r>
          </a:p>
          <a:p>
            <a:pPr lvl="2"/>
            <a:r>
              <a:rPr lang="en-US" altLang="en-US" dirty="0" smtClean="0"/>
              <a:t>Policies, procedures, and guidelines governing security</a:t>
            </a:r>
          </a:p>
          <a:p>
            <a:pPr lvl="2"/>
            <a:r>
              <a:rPr lang="en-US" altLang="en-US" dirty="0" smtClean="0"/>
              <a:t>Employee training</a:t>
            </a:r>
          </a:p>
        </p:txBody>
      </p:sp>
    </p:spTree>
    <p:extLst>
      <p:ext uri="{BB962C8B-B14F-4D97-AF65-F5344CB8AC3E}">
        <p14:creationId xmlns:p14="http://schemas.microsoft.com/office/powerpoint/2010/main" val="2734724453"/>
      </p:ext>
    </p:extLst>
  </p:cSld>
  <p:clrMapOvr>
    <a:masterClrMapping/>
  </p:clrMapOvr>
  <p:transition/>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Perform Routine Audits</a:t>
            </a:r>
          </a:p>
        </p:txBody>
      </p:sp>
      <p:sp>
        <p:nvSpPr>
          <p:cNvPr id="3" name="Content Placeholder 2"/>
          <p:cNvSpPr>
            <a:spLocks noGrp="1"/>
          </p:cNvSpPr>
          <p:nvPr>
            <p:ph idx="1"/>
          </p:nvPr>
        </p:nvSpPr>
        <p:spPr/>
        <p:txBody>
          <a:bodyPr/>
          <a:lstStyle/>
          <a:p>
            <a:r>
              <a:rPr lang="en-US" dirty="0" smtClean="0"/>
              <a:t>Examples of items that </a:t>
            </a:r>
            <a:r>
              <a:rPr lang="en-US" dirty="0"/>
              <a:t>should be audited on a regular </a:t>
            </a:r>
            <a:r>
              <a:rPr lang="en-US" dirty="0" smtClean="0"/>
              <a:t>basis include:</a:t>
            </a:r>
          </a:p>
          <a:p>
            <a:pPr lvl="1"/>
            <a:r>
              <a:rPr lang="en-US" dirty="0" smtClean="0"/>
              <a:t>User </a:t>
            </a:r>
            <a:r>
              <a:rPr lang="en-US" dirty="0"/>
              <a:t>access </a:t>
            </a:r>
            <a:endParaRPr lang="en-US" dirty="0" smtClean="0"/>
          </a:p>
          <a:p>
            <a:pPr lvl="1"/>
            <a:r>
              <a:rPr lang="en-US" dirty="0" smtClean="0"/>
              <a:t>User rights</a:t>
            </a:r>
          </a:p>
          <a:p>
            <a:pPr lvl="1"/>
            <a:r>
              <a:rPr lang="en-US" dirty="0" smtClean="0"/>
              <a:t>Storage</a:t>
            </a:r>
          </a:p>
          <a:p>
            <a:pPr lvl="1"/>
            <a:r>
              <a:rPr lang="en-US" dirty="0" smtClean="0"/>
              <a:t>Retention</a:t>
            </a:r>
          </a:p>
          <a:p>
            <a:pPr lvl="1"/>
            <a:r>
              <a:rPr lang="en-US" dirty="0" smtClean="0"/>
              <a:t>Firewall rules</a:t>
            </a:r>
            <a:endParaRPr lang="en-US" dirty="0"/>
          </a:p>
        </p:txBody>
      </p:sp>
    </p:spTree>
    <p:extLst>
      <p:ext uri="{BB962C8B-B14F-4D97-AF65-F5344CB8AC3E}">
        <p14:creationId xmlns:p14="http://schemas.microsoft.com/office/powerpoint/2010/main" val="1812494632"/>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itle 1"/>
          <p:cNvSpPr>
            <a:spLocks noGrp="1"/>
          </p:cNvSpPr>
          <p:nvPr>
            <p:ph type="title"/>
          </p:nvPr>
        </p:nvSpPr>
        <p:spPr/>
        <p:txBody>
          <a:bodyPr/>
          <a:lstStyle/>
          <a:p>
            <a:r>
              <a:rPr lang="en-US" dirty="0" smtClean="0"/>
              <a:t>Chapter Summary</a:t>
            </a:r>
          </a:p>
        </p:txBody>
      </p:sp>
      <p:sp>
        <p:nvSpPr>
          <p:cNvPr id="62467" name="Content Placeholder 2"/>
          <p:cNvSpPr>
            <a:spLocks noGrp="1"/>
          </p:cNvSpPr>
          <p:nvPr>
            <p:ph idx="1"/>
          </p:nvPr>
        </p:nvSpPr>
        <p:spPr/>
        <p:txBody>
          <a:bodyPr/>
          <a:lstStyle/>
          <a:p>
            <a:r>
              <a:rPr lang="en-US" altLang="en-US" dirty="0"/>
              <a:t>Describe the various types of computer and network attacks, including denial-of-service, spoofing, hijacking, and password guessing.</a:t>
            </a:r>
          </a:p>
          <a:p>
            <a:r>
              <a:rPr lang="en-US" altLang="en-US" dirty="0"/>
              <a:t>Identify the different types of malicious software that exist, including viruses, worms, Trojan horses, logic bombs, time bombs, and rootkits.</a:t>
            </a:r>
          </a:p>
          <a:p>
            <a:r>
              <a:rPr lang="en-US" altLang="en-US" dirty="0"/>
              <a:t>Explain how social engineering can be used as a means to gain access to computers and networks.</a:t>
            </a:r>
          </a:p>
          <a:p>
            <a:r>
              <a:rPr lang="en-US" altLang="en-US" dirty="0"/>
              <a:t>Describe the importance of auditing and what should be audited.</a:t>
            </a:r>
          </a:p>
        </p:txBody>
      </p:sp>
    </p:spTree>
    <p:extLst>
      <p:ext uri="{BB962C8B-B14F-4D97-AF65-F5344CB8AC3E}">
        <p14:creationId xmlns:p14="http://schemas.microsoft.com/office/powerpoint/2010/main" val="166665484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Figure 14.3 Microsoft Security Compliance Manager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0456" y="1259857"/>
            <a:ext cx="6103088" cy="4609214"/>
          </a:xfrm>
          <a:prstGeom prst="rect">
            <a:avLst/>
          </a:prstGeom>
        </p:spPr>
      </p:pic>
    </p:spTree>
    <p:extLst>
      <p:ext uri="{BB962C8B-B14F-4D97-AF65-F5344CB8AC3E}">
        <p14:creationId xmlns:p14="http://schemas.microsoft.com/office/powerpoint/2010/main" val="23103778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Microsoft Attack Surface Analyzer</a:t>
            </a:r>
          </a:p>
        </p:txBody>
      </p:sp>
      <p:sp>
        <p:nvSpPr>
          <p:cNvPr id="3" name="Content Placeholder 2"/>
          <p:cNvSpPr>
            <a:spLocks noGrp="1"/>
          </p:cNvSpPr>
          <p:nvPr>
            <p:ph idx="1"/>
          </p:nvPr>
        </p:nvSpPr>
        <p:spPr/>
        <p:txBody>
          <a:bodyPr/>
          <a:lstStyle/>
          <a:p>
            <a:r>
              <a:rPr lang="en-US" dirty="0" smtClean="0"/>
              <a:t>One </a:t>
            </a:r>
            <a:r>
              <a:rPr lang="en-US" dirty="0"/>
              <a:t>of the challenges in a modern enterprise is understanding the </a:t>
            </a:r>
            <a:r>
              <a:rPr lang="en-US" dirty="0" smtClean="0"/>
              <a:t>impact of </a:t>
            </a:r>
            <a:r>
              <a:rPr lang="en-US" dirty="0"/>
              <a:t>system changes from the installation or upgrade of an application on </a:t>
            </a:r>
            <a:r>
              <a:rPr lang="en-US" dirty="0" smtClean="0"/>
              <a:t>a system.</a:t>
            </a:r>
          </a:p>
          <a:p>
            <a:r>
              <a:rPr lang="en-US" dirty="0" smtClean="0"/>
              <a:t>To </a:t>
            </a:r>
            <a:r>
              <a:rPr lang="en-US" dirty="0"/>
              <a:t>help you overcome that challenge, Microsoft has released </a:t>
            </a:r>
            <a:r>
              <a:rPr lang="en-US" dirty="0" smtClean="0"/>
              <a:t>the Attack </a:t>
            </a:r>
            <a:r>
              <a:rPr lang="en-US" dirty="0"/>
              <a:t>Surface Analyzer (ASA), a free tool that can be deployed on a system before a change and again after a change to analyze the changes to </a:t>
            </a:r>
            <a:r>
              <a:rPr lang="en-US" dirty="0" smtClean="0"/>
              <a:t>various system </a:t>
            </a:r>
            <a:r>
              <a:rPr lang="en-US" dirty="0"/>
              <a:t>properties as a result of the change</a:t>
            </a:r>
            <a:r>
              <a:rPr lang="en-US" dirty="0" smtClean="0"/>
              <a:t>.</a:t>
            </a:r>
          </a:p>
        </p:txBody>
      </p:sp>
    </p:spTree>
    <p:extLst>
      <p:ext uri="{BB962C8B-B14F-4D97-AF65-F5344CB8AC3E}">
        <p14:creationId xmlns:p14="http://schemas.microsoft.com/office/powerpoint/2010/main" val="36761812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UNIX- or </a:t>
            </a:r>
            <a:r>
              <a:rPr lang="en-US" dirty="0" smtClean="0"/>
              <a:t>Linux-based Operating </a:t>
            </a:r>
            <a:r>
              <a:rPr lang="en-US" dirty="0"/>
              <a:t>Systems</a:t>
            </a:r>
          </a:p>
        </p:txBody>
      </p:sp>
      <p:sp>
        <p:nvSpPr>
          <p:cNvPr id="3" name="Content Placeholder 2"/>
          <p:cNvSpPr>
            <a:spLocks noGrp="1"/>
          </p:cNvSpPr>
          <p:nvPr>
            <p:ph idx="1"/>
          </p:nvPr>
        </p:nvSpPr>
        <p:spPr/>
        <p:txBody>
          <a:bodyPr/>
          <a:lstStyle/>
          <a:p>
            <a:r>
              <a:rPr lang="en-US" dirty="0" smtClean="0"/>
              <a:t>There is no single </a:t>
            </a:r>
            <a:r>
              <a:rPr lang="en-US" dirty="0"/>
              <a:t>manufacturer for all </a:t>
            </a:r>
            <a:r>
              <a:rPr lang="en-US" dirty="0" smtClean="0"/>
              <a:t>UNIX operating </a:t>
            </a:r>
            <a:r>
              <a:rPr lang="en-US" dirty="0"/>
              <a:t>systems (like </a:t>
            </a:r>
            <a:r>
              <a:rPr lang="en-US" dirty="0" smtClean="0"/>
              <a:t>exists with </a:t>
            </a:r>
            <a:r>
              <a:rPr lang="en-US" dirty="0"/>
              <a:t>Windows operating systems</a:t>
            </a:r>
            <a:r>
              <a:rPr lang="en-US" dirty="0" smtClean="0"/>
              <a:t>).</a:t>
            </a:r>
          </a:p>
          <a:p>
            <a:pPr lvl="1"/>
            <a:r>
              <a:rPr lang="en-US" dirty="0" smtClean="0"/>
              <a:t>However, the </a:t>
            </a:r>
            <a:r>
              <a:rPr lang="en-US" dirty="0"/>
              <a:t>concepts behind securing different UNIX- or Linux-based operating </a:t>
            </a:r>
            <a:r>
              <a:rPr lang="en-US" dirty="0" smtClean="0"/>
              <a:t>systems are </a:t>
            </a:r>
            <a:r>
              <a:rPr lang="en-US" dirty="0"/>
              <a:t>similar whether the manufacturer is Red Hat or Sun </a:t>
            </a:r>
            <a:r>
              <a:rPr lang="en-US" dirty="0" smtClean="0"/>
              <a:t>Microsystems.</a:t>
            </a:r>
          </a:p>
          <a:p>
            <a:r>
              <a:rPr lang="en-US" dirty="0" smtClean="0"/>
              <a:t>Indeed</a:t>
            </a:r>
            <a:r>
              <a:rPr lang="en-US" dirty="0"/>
              <a:t>, the overall tasks involved with hardening all operating systems </a:t>
            </a:r>
            <a:r>
              <a:rPr lang="en-US" dirty="0" smtClean="0"/>
              <a:t>are remarkably </a:t>
            </a:r>
            <a:r>
              <a:rPr lang="en-US" dirty="0"/>
              <a:t>similar.</a:t>
            </a:r>
          </a:p>
        </p:txBody>
      </p:sp>
    </p:spTree>
    <p:extLst>
      <p:ext uri="{BB962C8B-B14F-4D97-AF65-F5344CB8AC3E}">
        <p14:creationId xmlns:p14="http://schemas.microsoft.com/office/powerpoint/2010/main" val="38384629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General UNIX Baselines</a:t>
            </a:r>
          </a:p>
        </p:txBody>
      </p:sp>
      <p:sp>
        <p:nvSpPr>
          <p:cNvPr id="3" name="Content Placeholder 2"/>
          <p:cNvSpPr>
            <a:spLocks noGrp="1"/>
          </p:cNvSpPr>
          <p:nvPr>
            <p:ph idx="1"/>
          </p:nvPr>
        </p:nvSpPr>
        <p:spPr/>
        <p:txBody>
          <a:bodyPr/>
          <a:lstStyle/>
          <a:p>
            <a:r>
              <a:rPr lang="en-US" dirty="0" smtClean="0"/>
              <a:t>General </a:t>
            </a:r>
            <a:r>
              <a:rPr lang="en-US" dirty="0"/>
              <a:t>UNIX baselining follows similar concepts as baselining for Windows OSs</a:t>
            </a:r>
            <a:r>
              <a:rPr lang="en-US" dirty="0" smtClean="0"/>
              <a:t>:</a:t>
            </a:r>
          </a:p>
          <a:p>
            <a:pPr lvl="1"/>
            <a:r>
              <a:rPr lang="en-US" dirty="0" smtClean="0"/>
              <a:t>Disable </a:t>
            </a:r>
            <a:r>
              <a:rPr lang="en-US" dirty="0"/>
              <a:t>unnecessary </a:t>
            </a:r>
            <a:r>
              <a:rPr lang="en-US" dirty="0" smtClean="0"/>
              <a:t>services</a:t>
            </a:r>
          </a:p>
          <a:p>
            <a:pPr lvl="1"/>
            <a:r>
              <a:rPr lang="en-US" dirty="0" smtClean="0"/>
              <a:t>Restrict </a:t>
            </a:r>
            <a:r>
              <a:rPr lang="en-US" dirty="0"/>
              <a:t>permissions on files </a:t>
            </a:r>
            <a:r>
              <a:rPr lang="en-US" dirty="0" smtClean="0"/>
              <a:t>and directories</a:t>
            </a:r>
          </a:p>
          <a:p>
            <a:pPr lvl="1"/>
            <a:r>
              <a:rPr lang="en-US" dirty="0" smtClean="0"/>
              <a:t>Remove </a:t>
            </a:r>
            <a:r>
              <a:rPr lang="en-US" dirty="0"/>
              <a:t>unnecessary </a:t>
            </a:r>
            <a:r>
              <a:rPr lang="en-US" dirty="0" smtClean="0"/>
              <a:t>software</a:t>
            </a:r>
          </a:p>
          <a:p>
            <a:pPr lvl="1"/>
            <a:r>
              <a:rPr lang="en-US" dirty="0"/>
              <a:t>A</a:t>
            </a:r>
            <a:r>
              <a:rPr lang="en-US" dirty="0" smtClean="0"/>
              <a:t>pply patches</a:t>
            </a:r>
          </a:p>
          <a:p>
            <a:pPr lvl="1"/>
            <a:r>
              <a:rPr lang="en-US" dirty="0" smtClean="0"/>
              <a:t>Remove </a:t>
            </a:r>
            <a:r>
              <a:rPr lang="en-US" dirty="0"/>
              <a:t>unnecessary </a:t>
            </a:r>
            <a:r>
              <a:rPr lang="en-US" dirty="0" smtClean="0"/>
              <a:t>users</a:t>
            </a:r>
          </a:p>
          <a:p>
            <a:pPr lvl="1"/>
            <a:r>
              <a:rPr lang="en-US" dirty="0" smtClean="0"/>
              <a:t>Apply </a:t>
            </a:r>
            <a:r>
              <a:rPr lang="en-US" dirty="0"/>
              <a:t>password </a:t>
            </a:r>
            <a:r>
              <a:rPr lang="en-US" dirty="0" smtClean="0"/>
              <a:t>guidelines</a:t>
            </a:r>
          </a:p>
        </p:txBody>
      </p:sp>
    </p:spTree>
    <p:extLst>
      <p:ext uri="{BB962C8B-B14F-4D97-AF65-F5344CB8AC3E}">
        <p14:creationId xmlns:p14="http://schemas.microsoft.com/office/powerpoint/2010/main" val="17423129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General UNIX Baselines (</a:t>
            </a:r>
            <a:r>
              <a:rPr lang="en-US" i="1" dirty="0"/>
              <a:t>continued</a:t>
            </a:r>
            <a:r>
              <a:rPr lang="en-US" dirty="0"/>
              <a:t>)</a:t>
            </a:r>
          </a:p>
        </p:txBody>
      </p:sp>
      <p:sp>
        <p:nvSpPr>
          <p:cNvPr id="3" name="Content Placeholder 2"/>
          <p:cNvSpPr>
            <a:spLocks noGrp="1"/>
          </p:cNvSpPr>
          <p:nvPr>
            <p:ph idx="1"/>
          </p:nvPr>
        </p:nvSpPr>
        <p:spPr/>
        <p:txBody>
          <a:bodyPr/>
          <a:lstStyle/>
          <a:p>
            <a:r>
              <a:rPr lang="en-US" dirty="0"/>
              <a:t>Like Windows systems, UNIX systems are easiest to secure and baseline if they are providing a single service or performing a single function.</a:t>
            </a:r>
          </a:p>
          <a:p>
            <a:r>
              <a:rPr lang="en-US" dirty="0" smtClean="0"/>
              <a:t>Unlike </a:t>
            </a:r>
            <a:r>
              <a:rPr lang="en-US" dirty="0"/>
              <a:t>Windows, UNIX systems can also have </a:t>
            </a:r>
            <a:r>
              <a:rPr lang="en-US" dirty="0" smtClean="0"/>
              <a:t>different </a:t>
            </a:r>
            <a:r>
              <a:rPr lang="en-US" b="1" dirty="0" smtClean="0"/>
              <a:t>runlevels</a:t>
            </a:r>
            <a:r>
              <a:rPr lang="en-US" dirty="0" smtClean="0"/>
              <a:t>.</a:t>
            </a:r>
          </a:p>
          <a:p>
            <a:pPr lvl="1"/>
            <a:r>
              <a:rPr lang="en-US" dirty="0" smtClean="0"/>
              <a:t>The </a:t>
            </a:r>
            <a:r>
              <a:rPr lang="en-US" dirty="0"/>
              <a:t>system can be configured to bring up different services depending on the runlevel selected</a:t>
            </a:r>
            <a:r>
              <a:rPr lang="en-US" dirty="0" smtClean="0"/>
              <a:t>.</a:t>
            </a:r>
          </a:p>
        </p:txBody>
      </p:sp>
    </p:spTree>
    <p:extLst>
      <p:ext uri="{BB962C8B-B14F-4D97-AF65-F5344CB8AC3E}">
        <p14:creationId xmlns:p14="http://schemas.microsoft.com/office/powerpoint/2010/main" val="37390221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Establishing General UNIX Baselines (</a:t>
            </a:r>
            <a:r>
              <a:rPr lang="en-US" i="1" dirty="0"/>
              <a:t>continued</a:t>
            </a:r>
            <a:r>
              <a:rPr lang="en-US" dirty="0"/>
              <a:t>)</a:t>
            </a:r>
          </a:p>
        </p:txBody>
      </p:sp>
      <p:sp>
        <p:nvSpPr>
          <p:cNvPr id="3" name="Content Placeholder 2"/>
          <p:cNvSpPr>
            <a:spLocks noGrp="1"/>
          </p:cNvSpPr>
          <p:nvPr>
            <p:ph idx="1"/>
          </p:nvPr>
        </p:nvSpPr>
        <p:spPr/>
        <p:txBody>
          <a:bodyPr/>
          <a:lstStyle/>
          <a:p>
            <a:r>
              <a:rPr lang="en-US" dirty="0" smtClean="0"/>
              <a:t>To </a:t>
            </a:r>
            <a:r>
              <a:rPr lang="en-US" dirty="0"/>
              <a:t>stop </a:t>
            </a:r>
            <a:r>
              <a:rPr lang="en-US" dirty="0" smtClean="0"/>
              <a:t>a running </a:t>
            </a:r>
            <a:r>
              <a:rPr lang="en-US" dirty="0"/>
              <a:t>service, an </a:t>
            </a:r>
            <a:r>
              <a:rPr lang="en-US" dirty="0" smtClean="0"/>
              <a:t>administrator can </a:t>
            </a:r>
            <a:r>
              <a:rPr lang="en-US" dirty="0"/>
              <a:t>identify the service by its </a:t>
            </a:r>
            <a:r>
              <a:rPr lang="en-US" dirty="0" smtClean="0"/>
              <a:t>unique </a:t>
            </a:r>
            <a:r>
              <a:rPr lang="en-US" b="1" dirty="0" smtClean="0"/>
              <a:t>process </a:t>
            </a:r>
            <a:r>
              <a:rPr lang="en-US" b="1" dirty="0"/>
              <a:t>identifier (PID) </a:t>
            </a:r>
            <a:r>
              <a:rPr lang="en-US" dirty="0"/>
              <a:t>and then </a:t>
            </a:r>
            <a:r>
              <a:rPr lang="en-US" dirty="0" smtClean="0"/>
              <a:t>use the </a:t>
            </a:r>
            <a:r>
              <a:rPr lang="en-US" b="1" dirty="0"/>
              <a:t>kill </a:t>
            </a:r>
            <a:r>
              <a:rPr lang="en-US" dirty="0"/>
              <a:t>command to stop the service</a:t>
            </a:r>
            <a:r>
              <a:rPr lang="en-US" dirty="0" smtClean="0"/>
              <a:t>.</a:t>
            </a:r>
          </a:p>
          <a:p>
            <a:r>
              <a:rPr lang="en-US" dirty="0"/>
              <a:t>Most </a:t>
            </a:r>
            <a:r>
              <a:rPr lang="en-US" dirty="0" smtClean="0"/>
              <a:t>modern UNIX </a:t>
            </a:r>
            <a:r>
              <a:rPr lang="en-US" dirty="0"/>
              <a:t>versions store the actual password associated with a user </a:t>
            </a:r>
            <a:r>
              <a:rPr lang="en-US" dirty="0" smtClean="0"/>
              <a:t>account in </a:t>
            </a:r>
            <a:r>
              <a:rPr lang="en-US" dirty="0"/>
              <a:t>a </a:t>
            </a:r>
            <a:r>
              <a:rPr lang="en-US" b="1" dirty="0"/>
              <a:t>shadow file </a:t>
            </a:r>
            <a:r>
              <a:rPr lang="en-US" dirty="0"/>
              <a:t>located in the /</a:t>
            </a:r>
            <a:r>
              <a:rPr lang="en-US" dirty="0" smtClean="0"/>
              <a:t>etc directory.</a:t>
            </a:r>
          </a:p>
        </p:txBody>
      </p:sp>
    </p:spTree>
    <p:extLst>
      <p:ext uri="{BB962C8B-B14F-4D97-AF65-F5344CB8AC3E}">
        <p14:creationId xmlns:p14="http://schemas.microsoft.com/office/powerpoint/2010/main" val="8849538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15000"/>
            <a:ext cx="7924800" cy="457200"/>
          </a:xfrm>
        </p:spPr>
        <p:txBody>
          <a:bodyPr/>
          <a:lstStyle/>
          <a:p>
            <a:r>
              <a:rPr lang="en-US" dirty="0"/>
              <a:t>Figure 14.4 ps command run on a Fedora system</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81912" y="1371600"/>
            <a:ext cx="5980176" cy="4164443"/>
          </a:xfrm>
          <a:prstGeom prst="rect">
            <a:avLst/>
          </a:prstGeom>
        </p:spPr>
      </p:pic>
    </p:spTree>
    <p:extLst>
      <p:ext uri="{BB962C8B-B14F-4D97-AF65-F5344CB8AC3E}">
        <p14:creationId xmlns:p14="http://schemas.microsoft.com/office/powerpoint/2010/main" val="2564955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14.5 Service Configuration utility from a Fedora system</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1882" y="1371600"/>
            <a:ext cx="6460236" cy="4306824"/>
          </a:xfrm>
          <a:prstGeom prst="rect">
            <a:avLst/>
          </a:prstGeom>
        </p:spPr>
      </p:pic>
    </p:spTree>
    <p:extLst>
      <p:ext uri="{BB962C8B-B14F-4D97-AF65-F5344CB8AC3E}">
        <p14:creationId xmlns:p14="http://schemas.microsoft.com/office/powerpoint/2010/main" val="14797299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AU" dirty="0" smtClean="0"/>
              <a:t>Module 8 Learning Resources</a:t>
            </a:r>
            <a:endParaRPr lang="en-AU" dirty="0"/>
          </a:p>
        </p:txBody>
      </p:sp>
      <p:sp>
        <p:nvSpPr>
          <p:cNvPr id="5" name="Content Placeholder 4"/>
          <p:cNvSpPr>
            <a:spLocks noGrp="1"/>
          </p:cNvSpPr>
          <p:nvPr>
            <p:ph idx="1"/>
          </p:nvPr>
        </p:nvSpPr>
        <p:spPr/>
        <p:txBody>
          <a:bodyPr/>
          <a:lstStyle/>
          <a:p>
            <a:pPr marL="0" indent="0">
              <a:buNone/>
            </a:pPr>
            <a:r>
              <a:rPr lang="en-AU" dirty="0"/>
              <a:t>Conklin et al. 2016, Principles of Computer Security: </a:t>
            </a:r>
            <a:r>
              <a:rPr lang="en-AU" dirty="0" smtClean="0"/>
              <a:t>4th </a:t>
            </a:r>
            <a:r>
              <a:rPr lang="en-AU" dirty="0" err="1"/>
              <a:t>edn</a:t>
            </a:r>
            <a:r>
              <a:rPr lang="en-AU" dirty="0"/>
              <a:t>.</a:t>
            </a:r>
          </a:p>
          <a:p>
            <a:r>
              <a:rPr lang="en-AU" dirty="0"/>
              <a:t>The </a:t>
            </a:r>
            <a:r>
              <a:rPr lang="en-AU" dirty="0" smtClean="0"/>
              <a:t>readings </a:t>
            </a:r>
            <a:r>
              <a:rPr lang="en-AU" dirty="0"/>
              <a:t>from the text for </a:t>
            </a:r>
            <a:r>
              <a:rPr lang="en-AU" dirty="0" smtClean="0"/>
              <a:t>Module 8 are </a:t>
            </a:r>
            <a:r>
              <a:rPr lang="en-AU" dirty="0"/>
              <a:t>‘Chapter 14 – System Hardening and Baselines’ pp. </a:t>
            </a:r>
            <a:r>
              <a:rPr lang="en-AU" dirty="0" smtClean="0"/>
              <a:t>408-463 and </a:t>
            </a:r>
          </a:p>
          <a:p>
            <a:r>
              <a:rPr lang="en-AU" dirty="0" smtClean="0"/>
              <a:t>‘</a:t>
            </a:r>
            <a:r>
              <a:rPr lang="en-AU" dirty="0"/>
              <a:t>Chapter 15 Types of attacks and malicious software’ pp. 464-503</a:t>
            </a:r>
          </a:p>
        </p:txBody>
      </p:sp>
    </p:spTree>
    <p:extLst>
      <p:ext uri="{BB962C8B-B14F-4D97-AF65-F5344CB8AC3E}">
        <p14:creationId xmlns:p14="http://schemas.microsoft.com/office/powerpoint/2010/main" val="25019449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a:t>
            </a:r>
            <a:r>
              <a:rPr lang="en-US" dirty="0" smtClean="0"/>
              <a:t>Linux</a:t>
            </a:r>
            <a:endParaRPr lang="en-US" dirty="0"/>
          </a:p>
        </p:txBody>
      </p:sp>
      <p:sp>
        <p:nvSpPr>
          <p:cNvPr id="3" name="Content Placeholder 2"/>
          <p:cNvSpPr>
            <a:spLocks noGrp="1"/>
          </p:cNvSpPr>
          <p:nvPr>
            <p:ph idx="1"/>
          </p:nvPr>
        </p:nvSpPr>
        <p:spPr/>
        <p:txBody>
          <a:bodyPr/>
          <a:lstStyle/>
          <a:p>
            <a:r>
              <a:rPr lang="en-US" dirty="0" smtClean="0"/>
              <a:t>Linux </a:t>
            </a:r>
            <a:r>
              <a:rPr lang="en-US" dirty="0"/>
              <a:t>is a rather unique operating system</a:t>
            </a:r>
            <a:r>
              <a:rPr lang="en-US" dirty="0" smtClean="0"/>
              <a:t>.</a:t>
            </a:r>
          </a:p>
          <a:p>
            <a:r>
              <a:rPr lang="en-US" dirty="0"/>
              <a:t>Services under Linux are normally controlled by their own configuration files or by xinetd, the extended Internet services daemon</a:t>
            </a:r>
            <a:r>
              <a:rPr lang="en-US" dirty="0" smtClean="0"/>
              <a:t>.</a:t>
            </a:r>
          </a:p>
          <a:p>
            <a:r>
              <a:rPr lang="en-US" dirty="0"/>
              <a:t>Permissions under Linux are the same as for other UNIX-based operating systems</a:t>
            </a:r>
            <a:r>
              <a:rPr lang="en-US" dirty="0" smtClean="0"/>
              <a:t>.</a:t>
            </a:r>
          </a:p>
          <a:p>
            <a:r>
              <a:rPr lang="en-US" dirty="0"/>
              <a:t>Adding and removing software under Linux is typically done through </a:t>
            </a:r>
            <a:r>
              <a:rPr lang="en-US" dirty="0" smtClean="0"/>
              <a:t>a package </a:t>
            </a:r>
            <a:r>
              <a:rPr lang="en-US" dirty="0"/>
              <a:t>manager</a:t>
            </a:r>
            <a:r>
              <a:rPr lang="en-US" dirty="0" smtClean="0"/>
              <a:t>.</a:t>
            </a:r>
          </a:p>
          <a:p>
            <a:r>
              <a:rPr lang="en-US" dirty="0"/>
              <a:t>Patching </a:t>
            </a:r>
            <a:r>
              <a:rPr lang="en-US" dirty="0" smtClean="0"/>
              <a:t>a Fedora </a:t>
            </a:r>
            <a:r>
              <a:rPr lang="en-US" dirty="0"/>
              <a:t>Linux system </a:t>
            </a:r>
            <a:r>
              <a:rPr lang="en-US" dirty="0" smtClean="0"/>
              <a:t>is fairly simple.</a:t>
            </a:r>
            <a:endParaRPr lang="en-US" dirty="0"/>
          </a:p>
        </p:txBody>
      </p:sp>
    </p:spTree>
    <p:extLst>
      <p:ext uri="{BB962C8B-B14F-4D97-AF65-F5344CB8AC3E}">
        <p14:creationId xmlns:p14="http://schemas.microsoft.com/office/powerpoint/2010/main" val="14421780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62600"/>
            <a:ext cx="7924800" cy="457200"/>
          </a:xfrm>
        </p:spPr>
        <p:txBody>
          <a:bodyPr/>
          <a:lstStyle/>
          <a:p>
            <a:r>
              <a:rPr lang="en-US" dirty="0"/>
              <a:t>Figure 14.6 Fedora Add/Remove Software utility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5523" y="1600200"/>
            <a:ext cx="5872954" cy="3745992"/>
          </a:xfrm>
          <a:prstGeom prst="rect">
            <a:avLst/>
          </a:prstGeom>
        </p:spPr>
      </p:pic>
    </p:spTree>
    <p:extLst>
      <p:ext uri="{BB962C8B-B14F-4D97-AF65-F5344CB8AC3E}">
        <p14:creationId xmlns:p14="http://schemas.microsoft.com/office/powerpoint/2010/main" val="2225013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486400"/>
            <a:ext cx="7924800" cy="457200"/>
          </a:xfrm>
        </p:spPr>
        <p:txBody>
          <a:bodyPr/>
          <a:lstStyle/>
          <a:p>
            <a:r>
              <a:rPr lang="en-US" dirty="0"/>
              <a:t> Figure 14.7 Fedora User Manager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1160" y="1676400"/>
            <a:ext cx="6621679" cy="3573441"/>
          </a:xfrm>
          <a:prstGeom prst="rect">
            <a:avLst/>
          </a:prstGeom>
        </p:spPr>
      </p:pic>
    </p:spTree>
    <p:extLst>
      <p:ext uri="{BB962C8B-B14F-4D97-AF65-F5344CB8AC3E}">
        <p14:creationId xmlns:p14="http://schemas.microsoft.com/office/powerpoint/2010/main" val="84808107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 Figure 14.8 Fedora Firewall Configuration GUI</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316" y="1524000"/>
            <a:ext cx="5611368" cy="4094782"/>
          </a:xfrm>
          <a:prstGeom prst="rect">
            <a:avLst/>
          </a:prstGeom>
        </p:spPr>
      </p:pic>
    </p:spTree>
    <p:extLst>
      <p:ext uri="{BB962C8B-B14F-4D97-AF65-F5344CB8AC3E}">
        <p14:creationId xmlns:p14="http://schemas.microsoft.com/office/powerpoint/2010/main" val="170359401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Hardening Mac OS X</a:t>
            </a:r>
          </a:p>
        </p:txBody>
      </p:sp>
      <p:sp>
        <p:nvSpPr>
          <p:cNvPr id="3" name="Content Placeholder 2"/>
          <p:cNvSpPr>
            <a:spLocks noGrp="1"/>
          </p:cNvSpPr>
          <p:nvPr>
            <p:ph idx="1"/>
          </p:nvPr>
        </p:nvSpPr>
        <p:spPr/>
        <p:txBody>
          <a:bodyPr/>
          <a:lstStyle/>
          <a:p>
            <a:r>
              <a:rPr lang="en-US" dirty="0" smtClean="0"/>
              <a:t>Apple’s </a:t>
            </a:r>
            <a:r>
              <a:rPr lang="en-US" dirty="0"/>
              <a:t>operating system is essentially a new variant of the UNIX operating </a:t>
            </a:r>
            <a:r>
              <a:rPr lang="en-US" dirty="0" smtClean="0"/>
              <a:t>system.</a:t>
            </a:r>
          </a:p>
          <a:p>
            <a:pPr lvl="1"/>
            <a:r>
              <a:rPr lang="en-US" dirty="0" smtClean="0"/>
              <a:t>While </a:t>
            </a:r>
            <a:r>
              <a:rPr lang="en-US" dirty="0"/>
              <a:t>this POSIX-compliant OS brings a new level of power</a:t>
            </a:r>
            <a:r>
              <a:rPr lang="en-US" dirty="0" smtClean="0"/>
              <a:t>, flexibility</a:t>
            </a:r>
            <a:r>
              <a:rPr lang="en-US" dirty="0"/>
              <a:t>, and stability to Mac users everywhere, it also brings a new </a:t>
            </a:r>
            <a:r>
              <a:rPr lang="en-US" dirty="0" smtClean="0"/>
              <a:t>level of </a:t>
            </a:r>
            <a:r>
              <a:rPr lang="en-US" dirty="0"/>
              <a:t>security concerns</a:t>
            </a:r>
            <a:r>
              <a:rPr lang="en-US" dirty="0" smtClean="0"/>
              <a:t>.</a:t>
            </a:r>
          </a:p>
          <a:p>
            <a:r>
              <a:rPr lang="en-US" dirty="0"/>
              <a:t>With the migration to a UNIX-based OS and a rise in the number of Macs on the market</a:t>
            </a:r>
            <a:r>
              <a:rPr lang="en-US" dirty="0" smtClean="0"/>
              <a:t>, Mac </a:t>
            </a:r>
            <a:r>
              <a:rPr lang="en-US" dirty="0"/>
              <a:t>users </a:t>
            </a:r>
            <a:r>
              <a:rPr lang="en-US" dirty="0" smtClean="0"/>
              <a:t>should anticipate </a:t>
            </a:r>
            <a:r>
              <a:rPr lang="en-US" dirty="0"/>
              <a:t>a sharp increase in unwanted attention </a:t>
            </a:r>
            <a:r>
              <a:rPr lang="en-US" dirty="0" smtClean="0"/>
              <a:t>and scrutiny </a:t>
            </a:r>
            <a:r>
              <a:rPr lang="en-US" dirty="0"/>
              <a:t>from potential attackers</a:t>
            </a:r>
            <a:r>
              <a:rPr lang="en-US" dirty="0" smtClean="0"/>
              <a:t>.</a:t>
            </a:r>
            <a:endParaRPr lang="en-US" dirty="0"/>
          </a:p>
        </p:txBody>
      </p:sp>
    </p:spTree>
    <p:extLst>
      <p:ext uri="{BB962C8B-B14F-4D97-AF65-F5344CB8AC3E}">
        <p14:creationId xmlns:p14="http://schemas.microsoft.com/office/powerpoint/2010/main" val="30239076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867400"/>
            <a:ext cx="7924800" cy="457200"/>
          </a:xfrm>
        </p:spPr>
        <p:txBody>
          <a:bodyPr/>
          <a:lstStyle/>
          <a:p>
            <a:r>
              <a:rPr lang="en-US" dirty="0"/>
              <a:t>Figure 14.9 Setting file permissions in Mac OS X</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524000"/>
            <a:ext cx="4642627" cy="4103596"/>
          </a:xfrm>
          <a:prstGeom prst="rect">
            <a:avLst/>
          </a:prstGeom>
        </p:spPr>
      </p:pic>
    </p:spTree>
    <p:extLst>
      <p:ext uri="{BB962C8B-B14F-4D97-AF65-F5344CB8AC3E}">
        <p14:creationId xmlns:p14="http://schemas.microsoft.com/office/powerpoint/2010/main" val="412204286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Updates (a.k.a. Hotfixes, Service Packs</a:t>
            </a:r>
            <a:r>
              <a:rPr lang="en-US" dirty="0" smtClean="0"/>
              <a:t>, </a:t>
            </a:r>
            <a:br>
              <a:rPr lang="en-US" dirty="0" smtClean="0"/>
            </a:br>
            <a:r>
              <a:rPr lang="en-US" dirty="0" smtClean="0"/>
              <a:t>and Patches</a:t>
            </a:r>
            <a:r>
              <a:rPr lang="en-US" dirty="0"/>
              <a:t>)</a:t>
            </a:r>
          </a:p>
        </p:txBody>
      </p:sp>
      <p:sp>
        <p:nvSpPr>
          <p:cNvPr id="4" name="Content Placeholder 3"/>
          <p:cNvSpPr>
            <a:spLocks noGrp="1"/>
          </p:cNvSpPr>
          <p:nvPr>
            <p:ph idx="1"/>
          </p:nvPr>
        </p:nvSpPr>
        <p:spPr/>
        <p:txBody>
          <a:bodyPr/>
          <a:lstStyle/>
          <a:p>
            <a:r>
              <a:rPr lang="en-US" dirty="0"/>
              <a:t>Vendors typically follow a hierarchy for software updates</a:t>
            </a:r>
            <a:r>
              <a:rPr lang="en-US" dirty="0" smtClean="0"/>
              <a:t>:</a:t>
            </a:r>
          </a:p>
          <a:p>
            <a:pPr lvl="1"/>
            <a:r>
              <a:rPr lang="en-US" b="1" dirty="0" smtClean="0"/>
              <a:t>Hotfix</a:t>
            </a:r>
            <a:r>
              <a:rPr lang="en-US" dirty="0" smtClean="0"/>
              <a:t> refers to </a:t>
            </a:r>
            <a:r>
              <a:rPr lang="en-US" dirty="0"/>
              <a:t>a (usually) small software </a:t>
            </a:r>
            <a:r>
              <a:rPr lang="en-US" dirty="0" smtClean="0"/>
              <a:t>update designed </a:t>
            </a:r>
            <a:r>
              <a:rPr lang="en-US" dirty="0"/>
              <a:t>to address a </a:t>
            </a:r>
            <a:r>
              <a:rPr lang="en-US" dirty="0" smtClean="0"/>
              <a:t>specific problem.</a:t>
            </a:r>
          </a:p>
          <a:p>
            <a:pPr lvl="1"/>
            <a:r>
              <a:rPr lang="en-US" dirty="0" smtClean="0"/>
              <a:t>A </a:t>
            </a:r>
            <a:r>
              <a:rPr lang="en-US" b="1" dirty="0" smtClean="0"/>
              <a:t>patch </a:t>
            </a:r>
            <a:r>
              <a:rPr lang="en-US" dirty="0" smtClean="0"/>
              <a:t>is</a:t>
            </a:r>
            <a:r>
              <a:rPr lang="en-US" b="1" dirty="0" smtClean="0"/>
              <a:t> </a:t>
            </a:r>
            <a:r>
              <a:rPr lang="en-US" dirty="0" smtClean="0"/>
              <a:t>a </a:t>
            </a:r>
            <a:r>
              <a:rPr lang="en-US" dirty="0"/>
              <a:t>more formal, larger </a:t>
            </a:r>
            <a:r>
              <a:rPr lang="en-US" dirty="0" smtClean="0"/>
              <a:t>software update </a:t>
            </a:r>
            <a:r>
              <a:rPr lang="en-US" dirty="0"/>
              <a:t>that may address several or </a:t>
            </a:r>
            <a:r>
              <a:rPr lang="en-US" dirty="0" smtClean="0"/>
              <a:t>many software </a:t>
            </a:r>
            <a:r>
              <a:rPr lang="en-US" dirty="0"/>
              <a:t>problems</a:t>
            </a:r>
            <a:r>
              <a:rPr lang="en-US" dirty="0" smtClean="0"/>
              <a:t>.</a:t>
            </a:r>
          </a:p>
          <a:p>
            <a:pPr lvl="1"/>
            <a:r>
              <a:rPr lang="en-US" b="1" dirty="0"/>
              <a:t>Service </a:t>
            </a:r>
            <a:r>
              <a:rPr lang="en-US" b="1" dirty="0" smtClean="0"/>
              <a:t>pack</a:t>
            </a:r>
            <a:r>
              <a:rPr lang="en-US" dirty="0"/>
              <a:t> </a:t>
            </a:r>
            <a:r>
              <a:rPr lang="en-US" dirty="0" smtClean="0"/>
              <a:t>refers to </a:t>
            </a:r>
            <a:r>
              <a:rPr lang="en-US" dirty="0"/>
              <a:t>a large collection of </a:t>
            </a:r>
            <a:r>
              <a:rPr lang="en-US" dirty="0" smtClean="0"/>
              <a:t>patches and </a:t>
            </a:r>
            <a:r>
              <a:rPr lang="en-US" dirty="0"/>
              <a:t>hotfixes rolled into a single, rather large package</a:t>
            </a:r>
            <a:r>
              <a:rPr lang="en-US" dirty="0" smtClean="0"/>
              <a:t>.</a:t>
            </a:r>
            <a:endParaRPr lang="en-US" dirty="0"/>
          </a:p>
        </p:txBody>
      </p:sp>
    </p:spTree>
    <p:extLst>
      <p:ext uri="{BB962C8B-B14F-4D97-AF65-F5344CB8AC3E}">
        <p14:creationId xmlns:p14="http://schemas.microsoft.com/office/powerpoint/2010/main" val="11999099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14.10 Automatic Updates settings in Windows 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92085" y="1270363"/>
            <a:ext cx="5159829" cy="4317274"/>
          </a:xfrm>
          <a:prstGeom prst="rect">
            <a:avLst/>
          </a:prstGeom>
        </p:spPr>
      </p:pic>
    </p:spTree>
    <p:extLst>
      <p:ext uri="{BB962C8B-B14F-4D97-AF65-F5344CB8AC3E}">
        <p14:creationId xmlns:p14="http://schemas.microsoft.com/office/powerpoint/2010/main" val="41846601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791200"/>
            <a:ext cx="7924800" cy="457200"/>
          </a:xfrm>
        </p:spPr>
        <p:txBody>
          <a:bodyPr/>
          <a:lstStyle/>
          <a:p>
            <a:r>
              <a:rPr lang="en-US" dirty="0"/>
              <a:t>Figure 14.11 Windows Update utility in Windows 7</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27563" y="1276894"/>
            <a:ext cx="5688874" cy="4304211"/>
          </a:xfrm>
          <a:prstGeom prst="rect">
            <a:avLst/>
          </a:prstGeom>
        </p:spPr>
      </p:pic>
    </p:spTree>
    <p:extLst>
      <p:ext uri="{BB962C8B-B14F-4D97-AF65-F5344CB8AC3E}">
        <p14:creationId xmlns:p14="http://schemas.microsoft.com/office/powerpoint/2010/main" val="23228127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 Figure 14.12 Fedora software package update utility</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08805" y="1295400"/>
            <a:ext cx="4926390" cy="4252999"/>
          </a:xfrm>
          <a:prstGeom prst="rect">
            <a:avLst/>
          </a:prstGeom>
        </p:spPr>
      </p:pic>
    </p:spTree>
    <p:extLst>
      <p:ext uri="{BB962C8B-B14F-4D97-AF65-F5344CB8AC3E}">
        <p14:creationId xmlns:p14="http://schemas.microsoft.com/office/powerpoint/2010/main" val="4785325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p:txBody>
          <a:bodyPr/>
          <a:lstStyle/>
          <a:p>
            <a:r>
              <a:rPr lang="en-US" altLang="en-US" dirty="0" smtClean="0"/>
              <a:t>Key Terms</a:t>
            </a:r>
          </a:p>
        </p:txBody>
      </p:sp>
      <p:sp>
        <p:nvSpPr>
          <p:cNvPr id="4099" name="Content Placeholder 2"/>
          <p:cNvSpPr>
            <a:spLocks noGrp="1"/>
          </p:cNvSpPr>
          <p:nvPr>
            <p:ph sz="half" idx="1"/>
          </p:nvPr>
        </p:nvSpPr>
        <p:spPr/>
        <p:txBody>
          <a:bodyPr/>
          <a:lstStyle/>
          <a:p>
            <a:r>
              <a:rPr lang="en-US" altLang="en-US" dirty="0" smtClean="0"/>
              <a:t>Antispam</a:t>
            </a:r>
          </a:p>
          <a:p>
            <a:r>
              <a:rPr lang="en-US" altLang="en-US" dirty="0" smtClean="0"/>
              <a:t>Antivirus (AV)</a:t>
            </a:r>
          </a:p>
          <a:p>
            <a:r>
              <a:rPr lang="en-US" altLang="en-US" dirty="0" smtClean="0"/>
              <a:t>Application hardening</a:t>
            </a:r>
          </a:p>
          <a:p>
            <a:r>
              <a:rPr lang="en-US" altLang="en-US" dirty="0" smtClean="0"/>
              <a:t>Application vulnerability scanner</a:t>
            </a:r>
          </a:p>
          <a:p>
            <a:r>
              <a:rPr lang="en-US" altLang="en-US" dirty="0" smtClean="0"/>
              <a:t>Baseline</a:t>
            </a:r>
          </a:p>
          <a:p>
            <a:r>
              <a:rPr lang="en-US" altLang="en-US" dirty="0" smtClean="0"/>
              <a:t>Baselining </a:t>
            </a:r>
          </a:p>
          <a:p>
            <a:r>
              <a:rPr lang="en-US" altLang="en-US" dirty="0" smtClean="0"/>
              <a:t>Black listing</a:t>
            </a:r>
          </a:p>
        </p:txBody>
      </p:sp>
      <p:sp>
        <p:nvSpPr>
          <p:cNvPr id="2" name="Content Placeholder 1"/>
          <p:cNvSpPr>
            <a:spLocks noGrp="1"/>
          </p:cNvSpPr>
          <p:nvPr>
            <p:ph sz="half" idx="2"/>
          </p:nvPr>
        </p:nvSpPr>
        <p:spPr/>
        <p:txBody>
          <a:bodyPr/>
          <a:lstStyle/>
          <a:p>
            <a:r>
              <a:rPr lang="en-US" altLang="en-US" dirty="0"/>
              <a:t>Firmware update</a:t>
            </a:r>
          </a:p>
          <a:p>
            <a:r>
              <a:rPr lang="en-US" altLang="en-US" dirty="0" smtClean="0"/>
              <a:t>Globally unique identifier (GUID)</a:t>
            </a:r>
          </a:p>
          <a:p>
            <a:r>
              <a:rPr lang="en-US" altLang="en-US" dirty="0" smtClean="0"/>
              <a:t>Group policy</a:t>
            </a:r>
          </a:p>
          <a:p>
            <a:r>
              <a:rPr lang="en-US" altLang="en-US" dirty="0" smtClean="0"/>
              <a:t>Group policy object (GPO)</a:t>
            </a:r>
          </a:p>
          <a:p>
            <a:r>
              <a:rPr lang="en-US" altLang="en-US" dirty="0" smtClean="0"/>
              <a:t>Hardening</a:t>
            </a:r>
          </a:p>
          <a:p>
            <a:r>
              <a:rPr lang="en-US" altLang="en-US" dirty="0" smtClean="0"/>
              <a:t>Hardware </a:t>
            </a:r>
            <a:r>
              <a:rPr lang="en-US" altLang="en-US" dirty="0"/>
              <a:t>security module (HSM</a:t>
            </a:r>
            <a:r>
              <a:rPr lang="en-US" altLang="en-US" dirty="0" smtClean="0"/>
              <a:t>)</a:t>
            </a:r>
          </a:p>
        </p:txBody>
      </p:sp>
    </p:spTree>
    <p:extLst>
      <p:ext uri="{BB962C8B-B14F-4D97-AF65-F5344CB8AC3E}">
        <p14:creationId xmlns:p14="http://schemas.microsoft.com/office/powerpoint/2010/main" val="3173791475"/>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Operating System Patching</a:t>
            </a:r>
          </a:p>
        </p:txBody>
      </p:sp>
      <p:sp>
        <p:nvSpPr>
          <p:cNvPr id="4" name="Content Placeholder 3"/>
          <p:cNvSpPr>
            <a:spLocks noGrp="1"/>
          </p:cNvSpPr>
          <p:nvPr>
            <p:ph idx="1"/>
          </p:nvPr>
        </p:nvSpPr>
        <p:spPr/>
        <p:txBody>
          <a:bodyPr/>
          <a:lstStyle/>
          <a:p>
            <a:r>
              <a:rPr lang="en-US" dirty="0" smtClean="0"/>
              <a:t>Every OS requires </a:t>
            </a:r>
            <a:r>
              <a:rPr lang="en-US" dirty="0"/>
              <a:t>software </a:t>
            </a:r>
            <a:r>
              <a:rPr lang="en-US" dirty="0" smtClean="0"/>
              <a:t>updates.</a:t>
            </a:r>
          </a:p>
          <a:p>
            <a:pPr lvl="1"/>
            <a:r>
              <a:rPr lang="en-US" dirty="0" smtClean="0"/>
              <a:t>Each OS </a:t>
            </a:r>
            <a:r>
              <a:rPr lang="en-US" dirty="0"/>
              <a:t>has different methods of assisting users in keeping their systems up </a:t>
            </a:r>
            <a:r>
              <a:rPr lang="en-US" dirty="0" smtClean="0"/>
              <a:t>to date.</a:t>
            </a:r>
          </a:p>
          <a:p>
            <a:r>
              <a:rPr lang="en-US" dirty="0" smtClean="0"/>
              <a:t>Microsoft typically </a:t>
            </a:r>
            <a:r>
              <a:rPr lang="en-US" dirty="0"/>
              <a:t>makes updates available for download from its web site</a:t>
            </a:r>
            <a:r>
              <a:rPr lang="en-US" dirty="0" smtClean="0"/>
              <a:t>.</a:t>
            </a:r>
          </a:p>
          <a:p>
            <a:r>
              <a:rPr lang="en-US" dirty="0"/>
              <a:t>How you patch a Linux system depends a great deal on the </a:t>
            </a:r>
            <a:r>
              <a:rPr lang="en-US" dirty="0" smtClean="0"/>
              <a:t>specific version </a:t>
            </a:r>
            <a:r>
              <a:rPr lang="en-US" dirty="0"/>
              <a:t>in use and the patch being applied</a:t>
            </a:r>
            <a:r>
              <a:rPr lang="en-US" dirty="0" smtClean="0"/>
              <a:t>.</a:t>
            </a:r>
          </a:p>
          <a:p>
            <a:r>
              <a:rPr lang="en-US" dirty="0"/>
              <a:t>Regardless of the method you use to update the OS, it is critically important to keep systems up to date</a:t>
            </a:r>
            <a:r>
              <a:rPr lang="en-US" dirty="0" smtClean="0"/>
              <a:t>.</a:t>
            </a:r>
            <a:endParaRPr lang="en-US" dirty="0"/>
          </a:p>
        </p:txBody>
      </p:sp>
    </p:spTree>
    <p:extLst>
      <p:ext uri="{BB962C8B-B14F-4D97-AF65-F5344CB8AC3E}">
        <p14:creationId xmlns:p14="http://schemas.microsoft.com/office/powerpoint/2010/main" val="12320843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Application Updates</a:t>
            </a:r>
          </a:p>
        </p:txBody>
      </p:sp>
      <p:sp>
        <p:nvSpPr>
          <p:cNvPr id="4" name="Content Placeholder 3"/>
          <p:cNvSpPr>
            <a:spLocks noGrp="1"/>
          </p:cNvSpPr>
          <p:nvPr>
            <p:ph idx="1"/>
          </p:nvPr>
        </p:nvSpPr>
        <p:spPr/>
        <p:txBody>
          <a:bodyPr/>
          <a:lstStyle/>
          <a:p>
            <a:r>
              <a:rPr lang="en-US" dirty="0" smtClean="0"/>
              <a:t>Applications require patches.</a:t>
            </a:r>
          </a:p>
          <a:p>
            <a:r>
              <a:rPr lang="en-US" dirty="0" smtClean="0"/>
              <a:t>Managing the wide </a:t>
            </a:r>
            <a:r>
              <a:rPr lang="en-US" dirty="0"/>
              <a:t>variety of applications and </a:t>
            </a:r>
            <a:r>
              <a:rPr lang="en-US" dirty="0" smtClean="0"/>
              <a:t>the required </a:t>
            </a:r>
            <a:r>
              <a:rPr lang="en-US" dirty="0"/>
              <a:t>updates from numerous different </a:t>
            </a:r>
            <a:r>
              <a:rPr lang="en-US" dirty="0" smtClean="0"/>
              <a:t>software vendors </a:t>
            </a:r>
            <a:r>
              <a:rPr lang="en-US" dirty="0"/>
              <a:t>can be a daunting </a:t>
            </a:r>
            <a:r>
              <a:rPr lang="en-US" dirty="0" smtClean="0"/>
              <a:t>challenge.</a:t>
            </a:r>
          </a:p>
          <a:p>
            <a:r>
              <a:rPr lang="en-US" dirty="0" smtClean="0"/>
              <a:t>There is a niche </a:t>
            </a:r>
            <a:r>
              <a:rPr lang="en-US" dirty="0"/>
              <a:t>market for patch-management </a:t>
            </a:r>
            <a:r>
              <a:rPr lang="en-US" dirty="0" smtClean="0"/>
              <a:t>software.</a:t>
            </a:r>
          </a:p>
          <a:p>
            <a:pPr lvl="1"/>
            <a:r>
              <a:rPr lang="en-US" dirty="0" smtClean="0"/>
              <a:t>In </a:t>
            </a:r>
            <a:r>
              <a:rPr lang="en-US" dirty="0"/>
              <a:t>most enterprises, </a:t>
            </a:r>
            <a:r>
              <a:rPr lang="en-US" dirty="0" smtClean="0"/>
              <a:t>some form </a:t>
            </a:r>
            <a:r>
              <a:rPr lang="en-US" dirty="0"/>
              <a:t>of automated patch management solution is </a:t>
            </a:r>
            <a:r>
              <a:rPr lang="en-US" dirty="0" smtClean="0"/>
              <a:t>used; this reduces labor </a:t>
            </a:r>
            <a:r>
              <a:rPr lang="en-US" dirty="0"/>
              <a:t>and </a:t>
            </a:r>
            <a:r>
              <a:rPr lang="en-US" dirty="0" smtClean="0"/>
              <a:t>ensures </a:t>
            </a:r>
            <a:r>
              <a:rPr lang="en-US" dirty="0"/>
              <a:t>updates are applied appropriately across the enterprise</a:t>
            </a:r>
            <a:r>
              <a:rPr lang="en-US" dirty="0" smtClean="0"/>
              <a:t>.</a:t>
            </a:r>
            <a:endParaRPr lang="en-US" dirty="0"/>
          </a:p>
        </p:txBody>
      </p:sp>
    </p:spTree>
    <p:extLst>
      <p:ext uri="{BB962C8B-B14F-4D97-AF65-F5344CB8AC3E}">
        <p14:creationId xmlns:p14="http://schemas.microsoft.com/office/powerpoint/2010/main" val="278769171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Antimalware</a:t>
            </a:r>
          </a:p>
        </p:txBody>
      </p:sp>
      <p:sp>
        <p:nvSpPr>
          <p:cNvPr id="3" name="Content Placeholder 2"/>
          <p:cNvSpPr>
            <a:spLocks noGrp="1"/>
          </p:cNvSpPr>
          <p:nvPr>
            <p:ph idx="1"/>
          </p:nvPr>
        </p:nvSpPr>
        <p:spPr/>
        <p:txBody>
          <a:bodyPr/>
          <a:lstStyle/>
          <a:p>
            <a:r>
              <a:rPr lang="en-US" dirty="0"/>
              <a:t>According to SANS Internet Storm Center, the average </a:t>
            </a:r>
            <a:r>
              <a:rPr lang="en-US" dirty="0" smtClean="0"/>
              <a:t>survival time </a:t>
            </a:r>
            <a:r>
              <a:rPr lang="en-US" dirty="0"/>
              <a:t>of an unpatched Windows PC on the Internet is less than 60 </a:t>
            </a:r>
            <a:r>
              <a:rPr lang="en-US" dirty="0" smtClean="0"/>
              <a:t>minutes.</a:t>
            </a:r>
          </a:p>
          <a:p>
            <a:r>
              <a:rPr lang="en-US" dirty="0"/>
              <a:t>Automated probes from botnets and worms are not the only threats roaming </a:t>
            </a:r>
            <a:r>
              <a:rPr lang="en-US" dirty="0" smtClean="0"/>
              <a:t>the Internet.</a:t>
            </a:r>
          </a:p>
          <a:p>
            <a:pPr lvl="1"/>
            <a:r>
              <a:rPr lang="en-US" dirty="0" smtClean="0"/>
              <a:t>There </a:t>
            </a:r>
            <a:r>
              <a:rPr lang="en-US" dirty="0"/>
              <a:t>are viruses and malware spread by e-mail, phishing</a:t>
            </a:r>
            <a:r>
              <a:rPr lang="en-US" dirty="0" smtClean="0"/>
              <a:t>, infected web </a:t>
            </a:r>
            <a:r>
              <a:rPr lang="en-US" dirty="0"/>
              <a:t>sites that execute code on your system when you visit them, adware</a:t>
            </a:r>
            <a:r>
              <a:rPr lang="en-US" dirty="0" smtClean="0"/>
              <a:t>, spyware</a:t>
            </a:r>
            <a:r>
              <a:rPr lang="en-US" dirty="0"/>
              <a:t>, and so </a:t>
            </a:r>
            <a:r>
              <a:rPr lang="en-US" dirty="0" smtClean="0"/>
              <a:t>on.</a:t>
            </a:r>
          </a:p>
          <a:p>
            <a:r>
              <a:rPr lang="en-US" dirty="0" smtClean="0"/>
              <a:t>Fortunately</a:t>
            </a:r>
            <a:r>
              <a:rPr lang="en-US" dirty="0"/>
              <a:t>, as the threats increase in complexity </a:t>
            </a:r>
            <a:r>
              <a:rPr lang="en-US" dirty="0" smtClean="0"/>
              <a:t>and capability</a:t>
            </a:r>
            <a:r>
              <a:rPr lang="en-US" dirty="0"/>
              <a:t>, so do the products designed to stop them.</a:t>
            </a:r>
          </a:p>
        </p:txBody>
      </p:sp>
    </p:spTree>
    <p:extLst>
      <p:ext uri="{BB962C8B-B14F-4D97-AF65-F5344CB8AC3E}">
        <p14:creationId xmlns:p14="http://schemas.microsoft.com/office/powerpoint/2010/main" val="347543688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smtClean="0"/>
              <a:t>Antivirus </a:t>
            </a:r>
            <a:r>
              <a:rPr lang="en-US" b="1" dirty="0"/>
              <a:t>(AV) </a:t>
            </a:r>
            <a:r>
              <a:rPr lang="en-US" dirty="0"/>
              <a:t>products attempt to identify, neutralize, or remove </a:t>
            </a:r>
            <a:r>
              <a:rPr lang="en-US" dirty="0" smtClean="0"/>
              <a:t>malicious programs</a:t>
            </a:r>
            <a:r>
              <a:rPr lang="en-US" dirty="0"/>
              <a:t>, macros, and files</a:t>
            </a:r>
            <a:r>
              <a:rPr lang="en-US" dirty="0" smtClean="0"/>
              <a:t>.</a:t>
            </a:r>
          </a:p>
          <a:p>
            <a:pPr lvl="1"/>
            <a:r>
              <a:rPr lang="en-US" dirty="0"/>
              <a:t>Signature-based scanning </a:t>
            </a:r>
            <a:r>
              <a:rPr lang="en-US" dirty="0" smtClean="0"/>
              <a:t>catches </a:t>
            </a:r>
            <a:r>
              <a:rPr lang="en-US" dirty="0"/>
              <a:t>known viruses but is limited by the virus </a:t>
            </a:r>
            <a:r>
              <a:rPr lang="en-US" dirty="0" smtClean="0"/>
              <a:t>dictionary.</a:t>
            </a:r>
            <a:endParaRPr lang="en-US" dirty="0"/>
          </a:p>
          <a:p>
            <a:pPr lvl="1"/>
            <a:r>
              <a:rPr lang="en-US" b="1" dirty="0" smtClean="0"/>
              <a:t>Heuristic </a:t>
            </a:r>
            <a:r>
              <a:rPr lang="en-US" b="1" dirty="0"/>
              <a:t>scanning </a:t>
            </a:r>
            <a:r>
              <a:rPr lang="en-US" dirty="0"/>
              <a:t>typically looks for commands</a:t>
            </a:r>
            <a:br>
              <a:rPr lang="en-US" dirty="0"/>
            </a:br>
            <a:r>
              <a:rPr lang="en-US" dirty="0"/>
              <a:t>or instructions that are not normally found in application programs, such as attempts to access a reserved memory register</a:t>
            </a:r>
            <a:r>
              <a:rPr lang="en-US" dirty="0" smtClean="0"/>
              <a:t>.</a:t>
            </a:r>
          </a:p>
          <a:p>
            <a:pPr lvl="1"/>
            <a:r>
              <a:rPr lang="en-US" dirty="0"/>
              <a:t>Most antivirus </a:t>
            </a:r>
            <a:r>
              <a:rPr lang="en-US" dirty="0" smtClean="0"/>
              <a:t>products use </a:t>
            </a:r>
            <a:r>
              <a:rPr lang="en-US" dirty="0"/>
              <a:t>either a </a:t>
            </a:r>
            <a:r>
              <a:rPr lang="en-US" i="1" dirty="0"/>
              <a:t>weight-based system </a:t>
            </a:r>
            <a:r>
              <a:rPr lang="en-US" dirty="0"/>
              <a:t>or a </a:t>
            </a:r>
            <a:r>
              <a:rPr lang="en-US" i="1" dirty="0"/>
              <a:t>rule-based system </a:t>
            </a:r>
            <a:r>
              <a:rPr lang="en-US" dirty="0"/>
              <a:t>in their </a:t>
            </a:r>
            <a:r>
              <a:rPr lang="en-US" dirty="0" smtClean="0"/>
              <a:t>heuristic scanning.</a:t>
            </a:r>
            <a:endParaRPr lang="en-US" dirty="0"/>
          </a:p>
        </p:txBody>
      </p:sp>
    </p:spTree>
    <p:extLst>
      <p:ext uri="{BB962C8B-B14F-4D97-AF65-F5344CB8AC3E}">
        <p14:creationId xmlns:p14="http://schemas.microsoft.com/office/powerpoint/2010/main" val="196547900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The </a:t>
            </a:r>
            <a:r>
              <a:rPr lang="en-US" dirty="0"/>
              <a:t>need for antivirus protection on servers depends a great deal on the </a:t>
            </a:r>
            <a:r>
              <a:rPr lang="en-US" dirty="0" smtClean="0"/>
              <a:t>use of </a:t>
            </a:r>
            <a:r>
              <a:rPr lang="en-US" dirty="0"/>
              <a:t>the </a:t>
            </a:r>
            <a:r>
              <a:rPr lang="en-US" dirty="0" smtClean="0"/>
              <a:t>server.</a:t>
            </a:r>
          </a:p>
          <a:p>
            <a:pPr lvl="1"/>
            <a:r>
              <a:rPr lang="en-US" dirty="0" smtClean="0"/>
              <a:t>Some </a:t>
            </a:r>
            <a:r>
              <a:rPr lang="en-US" dirty="0"/>
              <a:t>types of servers, such as e-mail servers, require extensive antivirus protection because of the services they provide. Other servers (domain controllers and remote access servers, for example) may </a:t>
            </a:r>
            <a:r>
              <a:rPr lang="en-US" dirty="0" smtClean="0"/>
              <a:t>not require </a:t>
            </a:r>
            <a:r>
              <a:rPr lang="en-US" dirty="0"/>
              <a:t>any antivirus software, as they do not allow users to place files </a:t>
            </a:r>
            <a:r>
              <a:rPr lang="en-US" dirty="0" smtClean="0"/>
              <a:t>on them.</a:t>
            </a:r>
          </a:p>
          <a:p>
            <a:pPr lvl="1"/>
            <a:r>
              <a:rPr lang="en-US" dirty="0" smtClean="0"/>
              <a:t>File </a:t>
            </a:r>
            <a:r>
              <a:rPr lang="en-US" dirty="0"/>
              <a:t>servers need protection, as do certain types of application </a:t>
            </a:r>
            <a:r>
              <a:rPr lang="en-US" dirty="0" smtClean="0"/>
              <a:t>servers.</a:t>
            </a:r>
            <a:endParaRPr lang="en-US" dirty="0"/>
          </a:p>
        </p:txBody>
      </p:sp>
    </p:spTree>
    <p:extLst>
      <p:ext uri="{BB962C8B-B14F-4D97-AF65-F5344CB8AC3E}">
        <p14:creationId xmlns:p14="http://schemas.microsoft.com/office/powerpoint/2010/main" val="22981864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(continued)</a:t>
            </a:r>
            <a:endParaRPr lang="en-US" dirty="0"/>
          </a:p>
        </p:txBody>
      </p:sp>
      <p:sp>
        <p:nvSpPr>
          <p:cNvPr id="3" name="Content Placeholder 2"/>
          <p:cNvSpPr>
            <a:spLocks noGrp="1"/>
          </p:cNvSpPr>
          <p:nvPr>
            <p:ph idx="1"/>
          </p:nvPr>
        </p:nvSpPr>
        <p:spPr/>
        <p:txBody>
          <a:bodyPr/>
          <a:lstStyle/>
          <a:p>
            <a:r>
              <a:rPr lang="en-US" dirty="0" smtClean="0"/>
              <a:t>Antivirus packages are available from a wide range of vendors.</a:t>
            </a:r>
          </a:p>
          <a:p>
            <a:pPr lvl="1"/>
            <a:r>
              <a:rPr lang="en-US" dirty="0" smtClean="0"/>
              <a:t>Running a network of computers without this basic level of protection will be an exercise in futility.</a:t>
            </a:r>
          </a:p>
          <a:p>
            <a:pPr lvl="1"/>
            <a:r>
              <a:rPr lang="en-US" dirty="0" smtClean="0"/>
              <a:t>Even though the number of widespread, indiscriminate broadcast virus attacks has decreased because of the effectiveness of antivirus software, it is still necessary to use antivirus software; the time and money you would spend cleaning up after a virus attack more than equals the cost of antivirus protection.</a:t>
            </a:r>
            <a:endParaRPr lang="en-US" dirty="0"/>
          </a:p>
        </p:txBody>
      </p:sp>
    </p:spTree>
    <p:extLst>
      <p:ext uri="{BB962C8B-B14F-4D97-AF65-F5344CB8AC3E}">
        <p14:creationId xmlns:p14="http://schemas.microsoft.com/office/powerpoint/2010/main" val="1384288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b="1" dirty="0" smtClean="0"/>
              <a:t>Antispam </a:t>
            </a:r>
            <a:r>
              <a:rPr lang="en-US" dirty="0"/>
              <a:t>products attempt to filter out that endless stream of </a:t>
            </a:r>
            <a:r>
              <a:rPr lang="en-US" dirty="0" smtClean="0"/>
              <a:t>junk e-mail </a:t>
            </a:r>
            <a:r>
              <a:rPr lang="en-US" dirty="0"/>
              <a:t>so you don’t have </a:t>
            </a:r>
            <a:r>
              <a:rPr lang="en-US" dirty="0" smtClean="0"/>
              <a:t>to.</a:t>
            </a:r>
          </a:p>
          <a:p>
            <a:pPr lvl="1"/>
            <a:r>
              <a:rPr lang="en-US" dirty="0" smtClean="0"/>
              <a:t>Some </a:t>
            </a:r>
            <a:r>
              <a:rPr lang="en-US" dirty="0"/>
              <a:t>antispam products operate at the corporate level, filtering messages as they enter or leave designated mail </a:t>
            </a:r>
            <a:r>
              <a:rPr lang="en-US" dirty="0" smtClean="0"/>
              <a:t>servers.</a:t>
            </a:r>
          </a:p>
          <a:p>
            <a:pPr lvl="1"/>
            <a:r>
              <a:rPr lang="en-US" dirty="0" smtClean="0"/>
              <a:t>Other </a:t>
            </a:r>
            <a:r>
              <a:rPr lang="en-US" dirty="0"/>
              <a:t>products operate at the host level, filtering messages as they </a:t>
            </a:r>
            <a:r>
              <a:rPr lang="en-US" dirty="0" smtClean="0"/>
              <a:t>come into </a:t>
            </a:r>
            <a:r>
              <a:rPr lang="en-US" dirty="0"/>
              <a:t>your personal inbox</a:t>
            </a:r>
            <a:r>
              <a:rPr lang="en-US" dirty="0" smtClean="0"/>
              <a:t>.</a:t>
            </a:r>
            <a:endParaRPr lang="en-US" dirty="0"/>
          </a:p>
        </p:txBody>
      </p:sp>
    </p:spTree>
    <p:extLst>
      <p:ext uri="{BB962C8B-B14F-4D97-AF65-F5344CB8AC3E}">
        <p14:creationId xmlns:p14="http://schemas.microsoft.com/office/powerpoint/2010/main" val="2800304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Most </a:t>
            </a:r>
            <a:r>
              <a:rPr lang="en-US" dirty="0"/>
              <a:t>antivirus products will include antispyware capabilities as </a:t>
            </a:r>
            <a:r>
              <a:rPr lang="en-US" dirty="0" smtClean="0"/>
              <a:t>well.</a:t>
            </a:r>
          </a:p>
          <a:p>
            <a:pPr lvl="1"/>
            <a:r>
              <a:rPr lang="en-US" i="1" dirty="0"/>
              <a:t>Spyware</a:t>
            </a:r>
            <a:r>
              <a:rPr lang="en-US" dirty="0"/>
              <a:t> is the term used to define malware </a:t>
            </a:r>
            <a:r>
              <a:rPr lang="en-US" dirty="0" smtClean="0"/>
              <a:t>that is </a:t>
            </a:r>
            <a:r>
              <a:rPr lang="en-US" dirty="0"/>
              <a:t>designed to steal information from the system, such as keystrokes, passwords, PINs, and </a:t>
            </a:r>
            <a:r>
              <a:rPr lang="en-US" dirty="0" smtClean="0"/>
              <a:t>keys.</a:t>
            </a:r>
          </a:p>
          <a:p>
            <a:pPr lvl="1"/>
            <a:r>
              <a:rPr lang="en-US" dirty="0" smtClean="0"/>
              <a:t>Antispyware </a:t>
            </a:r>
            <a:r>
              <a:rPr lang="en-US" dirty="0"/>
              <a:t>helps protect your systems from </a:t>
            </a:r>
            <a:r>
              <a:rPr lang="en-US" dirty="0" smtClean="0"/>
              <a:t>the ever-increasing </a:t>
            </a:r>
            <a:r>
              <a:rPr lang="en-US" dirty="0"/>
              <a:t>flood of malware that seeks to watch your keystrokes, </a:t>
            </a:r>
            <a:r>
              <a:rPr lang="en-US" dirty="0" smtClean="0"/>
              <a:t>steal your </a:t>
            </a:r>
            <a:r>
              <a:rPr lang="en-US" dirty="0"/>
              <a:t>passwords, and report sensitive information back to </a:t>
            </a:r>
            <a:r>
              <a:rPr lang="en-US" dirty="0" smtClean="0"/>
              <a:t>attackers.</a:t>
            </a:r>
            <a:endParaRPr lang="en-US" dirty="0"/>
          </a:p>
        </p:txBody>
      </p:sp>
    </p:spTree>
    <p:extLst>
      <p:ext uri="{BB962C8B-B14F-4D97-AF65-F5344CB8AC3E}">
        <p14:creationId xmlns:p14="http://schemas.microsoft.com/office/powerpoint/2010/main" val="299547814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The stated </a:t>
            </a:r>
            <a:r>
              <a:rPr lang="en-US" dirty="0"/>
              <a:t>purpose of Windows Defender is to protect your computer </a:t>
            </a:r>
            <a:r>
              <a:rPr lang="en-US" dirty="0" smtClean="0"/>
              <a:t>from spyware </a:t>
            </a:r>
            <a:r>
              <a:rPr lang="en-US" dirty="0"/>
              <a:t>and other unwanted </a:t>
            </a:r>
            <a:r>
              <a:rPr lang="en-US" dirty="0" smtClean="0"/>
              <a:t>software.</a:t>
            </a:r>
          </a:p>
          <a:p>
            <a:pPr lvl="1"/>
            <a:r>
              <a:rPr lang="en-US" dirty="0"/>
              <a:t>Windows Defender </a:t>
            </a:r>
            <a:r>
              <a:rPr lang="en-US" dirty="0" smtClean="0"/>
              <a:t>is standard </a:t>
            </a:r>
            <a:r>
              <a:rPr lang="en-US" dirty="0"/>
              <a:t>with all versions of the Vista and Windows 7 operating </a:t>
            </a:r>
            <a:r>
              <a:rPr lang="en-US" dirty="0" smtClean="0"/>
              <a:t>systems and </a:t>
            </a:r>
            <a:r>
              <a:rPr lang="en-US" dirty="0"/>
              <a:t>is available via free download in both 32- and 64-bit versions</a:t>
            </a:r>
            <a:r>
              <a:rPr lang="en-US" dirty="0" smtClean="0"/>
              <a:t>.</a:t>
            </a:r>
            <a:endParaRPr lang="en-US" dirty="0"/>
          </a:p>
        </p:txBody>
      </p:sp>
    </p:spTree>
    <p:extLst>
      <p:ext uri="{BB962C8B-B14F-4D97-AF65-F5344CB8AC3E}">
        <p14:creationId xmlns:p14="http://schemas.microsoft.com/office/powerpoint/2010/main" val="37788990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Figure 14.13 Windows Defender configuration options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2714" y="1469571"/>
            <a:ext cx="4898571" cy="3918857"/>
          </a:xfrm>
          <a:prstGeom prst="rect">
            <a:avLst/>
          </a:prstGeom>
        </p:spPr>
      </p:pic>
    </p:spTree>
    <p:extLst>
      <p:ext uri="{BB962C8B-B14F-4D97-AF65-F5344CB8AC3E}">
        <p14:creationId xmlns:p14="http://schemas.microsoft.com/office/powerpoint/2010/main" val="78087963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p>
        </p:txBody>
      </p:sp>
      <p:sp>
        <p:nvSpPr>
          <p:cNvPr id="5123" name="Content Placeholder 2"/>
          <p:cNvSpPr>
            <a:spLocks noGrp="1"/>
          </p:cNvSpPr>
          <p:nvPr>
            <p:ph sz="half" idx="1"/>
          </p:nvPr>
        </p:nvSpPr>
        <p:spPr/>
        <p:txBody>
          <a:bodyPr/>
          <a:lstStyle/>
          <a:p>
            <a:r>
              <a:rPr lang="en-US" altLang="en-US" dirty="0"/>
              <a:t>Heuristic scanning </a:t>
            </a:r>
          </a:p>
          <a:p>
            <a:r>
              <a:rPr lang="en-US" altLang="en-US" dirty="0" smtClean="0"/>
              <a:t>Host vulnerability scanner</a:t>
            </a:r>
          </a:p>
          <a:p>
            <a:r>
              <a:rPr lang="en-US" altLang="en-US" dirty="0" smtClean="0"/>
              <a:t>Hotfix</a:t>
            </a:r>
          </a:p>
          <a:p>
            <a:r>
              <a:rPr lang="en-US" altLang="en-US" dirty="0" smtClean="0"/>
              <a:t>Network operating system (NOS)</a:t>
            </a:r>
          </a:p>
          <a:p>
            <a:r>
              <a:rPr lang="en-US" altLang="en-US" dirty="0" smtClean="0"/>
              <a:t>Network segmentation</a:t>
            </a:r>
          </a:p>
          <a:p>
            <a:r>
              <a:rPr lang="en-US" altLang="en-US" dirty="0" smtClean="0"/>
              <a:t>Network vulnerability scanner</a:t>
            </a:r>
          </a:p>
        </p:txBody>
      </p:sp>
      <p:sp>
        <p:nvSpPr>
          <p:cNvPr id="2" name="Content Placeholder 1"/>
          <p:cNvSpPr>
            <a:spLocks noGrp="1"/>
          </p:cNvSpPr>
          <p:nvPr>
            <p:ph sz="half" idx="2"/>
          </p:nvPr>
        </p:nvSpPr>
        <p:spPr/>
        <p:txBody>
          <a:bodyPr/>
          <a:lstStyle/>
          <a:p>
            <a:r>
              <a:rPr lang="en-US" altLang="en-US" dirty="0" smtClean="0"/>
              <a:t>Operating system (OS)</a:t>
            </a:r>
          </a:p>
          <a:p>
            <a:r>
              <a:rPr lang="en-US" altLang="en-US" dirty="0" smtClean="0"/>
              <a:t>Patch</a:t>
            </a:r>
          </a:p>
          <a:p>
            <a:r>
              <a:rPr lang="en-US" altLang="en-US" dirty="0" smtClean="0"/>
              <a:t>Patch management</a:t>
            </a:r>
          </a:p>
          <a:p>
            <a:r>
              <a:rPr lang="en-US" altLang="en-US" dirty="0" smtClean="0"/>
              <a:t>Pluggable Authentication Modules (PAM)</a:t>
            </a:r>
          </a:p>
          <a:p>
            <a:r>
              <a:rPr lang="en-US" altLang="en-US" dirty="0" smtClean="0"/>
              <a:t>Pop-up blocker</a:t>
            </a:r>
          </a:p>
          <a:p>
            <a:r>
              <a:rPr lang="en-US" altLang="en-US" dirty="0"/>
              <a:t>Process identifier (PID</a:t>
            </a:r>
            <a:r>
              <a:rPr lang="en-US" altLang="en-US" dirty="0" smtClean="0"/>
              <a:t>)</a:t>
            </a:r>
            <a:endParaRPr lang="en-US" altLang="en-US" dirty="0"/>
          </a:p>
        </p:txBody>
      </p:sp>
    </p:spTree>
    <p:extLst>
      <p:ext uri="{BB962C8B-B14F-4D97-AF65-F5344CB8AC3E}">
        <p14:creationId xmlns:p14="http://schemas.microsoft.com/office/powerpoint/2010/main" val="2390190907"/>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Antimalware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Pop-up </a:t>
            </a:r>
            <a:r>
              <a:rPr lang="en-US" dirty="0" smtClean="0"/>
              <a:t>blockers combat pop-up ads.</a:t>
            </a:r>
          </a:p>
          <a:p>
            <a:pPr lvl="1"/>
            <a:r>
              <a:rPr lang="en-US" dirty="0"/>
              <a:t>Pop-up ads are online advertisements designed to attract web traffic to specific web sites, capture e-mail addresses</a:t>
            </a:r>
            <a:r>
              <a:rPr lang="en-US" dirty="0" smtClean="0"/>
              <a:t>, advertise </a:t>
            </a:r>
            <a:r>
              <a:rPr lang="en-US" dirty="0"/>
              <a:t>a product, and perform other tasks</a:t>
            </a:r>
            <a:r>
              <a:rPr lang="en-US" dirty="0" smtClean="0"/>
              <a:t>.</a:t>
            </a:r>
            <a:endParaRPr lang="en-US" dirty="0"/>
          </a:p>
          <a:p>
            <a:pPr lvl="1"/>
            <a:r>
              <a:rPr lang="en-US" dirty="0" smtClean="0"/>
              <a:t>To </a:t>
            </a:r>
            <a:r>
              <a:rPr lang="en-US" dirty="0"/>
              <a:t>some users, </a:t>
            </a:r>
            <a:r>
              <a:rPr lang="en-US" dirty="0" smtClean="0"/>
              <a:t>pop-up ads </a:t>
            </a:r>
            <a:r>
              <a:rPr lang="en-US" dirty="0"/>
              <a:t>are as undesirable </a:t>
            </a:r>
            <a:r>
              <a:rPr lang="en-US" dirty="0" smtClean="0"/>
              <a:t>as spam</a:t>
            </a:r>
            <a:r>
              <a:rPr lang="en-US" dirty="0"/>
              <a:t>, and many web </a:t>
            </a:r>
            <a:r>
              <a:rPr lang="en-US" dirty="0" smtClean="0"/>
              <a:t>browsers now </a:t>
            </a:r>
            <a:r>
              <a:rPr lang="en-US" dirty="0"/>
              <a:t>allow users </a:t>
            </a:r>
            <a:r>
              <a:rPr lang="en-US" dirty="0" smtClean="0"/>
              <a:t>to restrict </a:t>
            </a:r>
            <a:r>
              <a:rPr lang="en-US" dirty="0"/>
              <a:t>or prevent pop-ups with functionality </a:t>
            </a:r>
            <a:r>
              <a:rPr lang="en-US" dirty="0" smtClean="0"/>
              <a:t>either built </a:t>
            </a:r>
            <a:r>
              <a:rPr lang="en-US" dirty="0"/>
              <a:t>into the web browser or available </a:t>
            </a:r>
            <a:r>
              <a:rPr lang="en-US" dirty="0" smtClean="0"/>
              <a:t>as an add-on.</a:t>
            </a:r>
          </a:p>
          <a:p>
            <a:pPr lvl="1"/>
            <a:r>
              <a:rPr lang="en-US" dirty="0" smtClean="0"/>
              <a:t>Internet </a:t>
            </a:r>
            <a:r>
              <a:rPr lang="en-US" dirty="0"/>
              <a:t>Explorer contains a built-in </a:t>
            </a:r>
            <a:r>
              <a:rPr lang="en-US" b="1" dirty="0" smtClean="0"/>
              <a:t>Pop-up Blocker.</a:t>
            </a:r>
            <a:endParaRPr lang="en-US" dirty="0"/>
          </a:p>
        </p:txBody>
      </p:sp>
    </p:spTree>
    <p:extLst>
      <p:ext uri="{BB962C8B-B14F-4D97-AF65-F5344CB8AC3E}">
        <p14:creationId xmlns:p14="http://schemas.microsoft.com/office/powerpoint/2010/main" val="265239430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14.14 Pop-up Blocker in IE 11</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42066" y="1371600"/>
            <a:ext cx="3859867" cy="4180800"/>
          </a:xfrm>
          <a:prstGeom prst="rect">
            <a:avLst/>
          </a:prstGeom>
        </p:spPr>
      </p:pic>
    </p:spTree>
    <p:extLst>
      <p:ext uri="{BB962C8B-B14F-4D97-AF65-F5344CB8AC3E}">
        <p14:creationId xmlns:p14="http://schemas.microsoft.com/office/powerpoint/2010/main" val="202587052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Listing vs. Black Listing Applications</a:t>
            </a:r>
          </a:p>
        </p:txBody>
      </p:sp>
      <p:sp>
        <p:nvSpPr>
          <p:cNvPr id="3" name="Content Placeholder 2"/>
          <p:cNvSpPr>
            <a:spLocks noGrp="1"/>
          </p:cNvSpPr>
          <p:nvPr>
            <p:ph idx="1"/>
          </p:nvPr>
        </p:nvSpPr>
        <p:spPr/>
        <p:txBody>
          <a:bodyPr/>
          <a:lstStyle/>
          <a:p>
            <a:r>
              <a:rPr lang="en-US" dirty="0"/>
              <a:t>Applications can be controlled at the OS at the time of start via black listing or white listing</a:t>
            </a:r>
            <a:r>
              <a:rPr lang="en-US" dirty="0" smtClean="0"/>
              <a:t>.</a:t>
            </a:r>
          </a:p>
          <a:p>
            <a:pPr lvl="1"/>
            <a:r>
              <a:rPr lang="en-US" b="1" dirty="0"/>
              <a:t>Black listing </a:t>
            </a:r>
            <a:r>
              <a:rPr lang="en-US" dirty="0"/>
              <a:t>is essentially noting which </a:t>
            </a:r>
            <a:r>
              <a:rPr lang="en-US" dirty="0" smtClean="0"/>
              <a:t>applications should </a:t>
            </a:r>
            <a:r>
              <a:rPr lang="en-US" dirty="0"/>
              <a:t>not be allowed to run on the machine</a:t>
            </a:r>
            <a:r>
              <a:rPr lang="en-US" dirty="0" smtClean="0"/>
              <a:t>.</a:t>
            </a:r>
          </a:p>
          <a:p>
            <a:pPr lvl="1"/>
            <a:r>
              <a:rPr lang="en-US" b="1" dirty="0"/>
              <a:t>White listing</a:t>
            </a:r>
            <a:r>
              <a:rPr lang="en-US" dirty="0"/>
              <a:t> is the exact opposite: it consists of a list of allowed </a:t>
            </a:r>
            <a:r>
              <a:rPr lang="en-US" dirty="0" smtClean="0"/>
              <a:t>applications.</a:t>
            </a:r>
          </a:p>
          <a:p>
            <a:pPr lvl="1"/>
            <a:r>
              <a:rPr lang="en-US" dirty="0"/>
              <a:t>Microsoft has two mechanisms that are part of the OS to control </a:t>
            </a:r>
            <a:r>
              <a:rPr lang="en-US" dirty="0" smtClean="0"/>
              <a:t>which users </a:t>
            </a:r>
            <a:r>
              <a:rPr lang="en-US" dirty="0"/>
              <a:t>can use which </a:t>
            </a:r>
            <a:r>
              <a:rPr lang="en-US" dirty="0" smtClean="0"/>
              <a:t>applications:</a:t>
            </a:r>
          </a:p>
          <a:p>
            <a:pPr lvl="2"/>
            <a:r>
              <a:rPr lang="en-US" dirty="0" smtClean="0"/>
              <a:t>Software </a:t>
            </a:r>
            <a:r>
              <a:rPr lang="en-US" dirty="0"/>
              <a:t>restrictive </a:t>
            </a:r>
            <a:r>
              <a:rPr lang="en-US" dirty="0" smtClean="0"/>
              <a:t>policies</a:t>
            </a:r>
          </a:p>
          <a:p>
            <a:pPr lvl="2"/>
            <a:r>
              <a:rPr lang="en-US" dirty="0" smtClean="0"/>
              <a:t>User </a:t>
            </a:r>
            <a:r>
              <a:rPr lang="en-US" dirty="0"/>
              <a:t>account level </a:t>
            </a:r>
            <a:r>
              <a:rPr lang="en-US" dirty="0" smtClean="0"/>
              <a:t>control</a:t>
            </a:r>
            <a:endParaRPr lang="en-US" dirty="0"/>
          </a:p>
        </p:txBody>
      </p:sp>
    </p:spTree>
    <p:extLst>
      <p:ext uri="{BB962C8B-B14F-4D97-AF65-F5344CB8AC3E}">
        <p14:creationId xmlns:p14="http://schemas.microsoft.com/office/powerpoint/2010/main" val="150927989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White Listing vs. Black Listing </a:t>
            </a:r>
            <a:r>
              <a:rPr lang="en-US" dirty="0" smtClean="0"/>
              <a:t>Applications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AppLocker </a:t>
            </a:r>
            <a:r>
              <a:rPr lang="en-US" dirty="0"/>
              <a:t>is a component of Windows 7 and later that enables administrators to enforce which applications are allowed to run via a set of predefined </a:t>
            </a:r>
            <a:r>
              <a:rPr lang="en-US" dirty="0" smtClean="0"/>
              <a:t>rules.</a:t>
            </a:r>
          </a:p>
          <a:p>
            <a:pPr lvl="1"/>
            <a:r>
              <a:rPr lang="en-US" dirty="0" smtClean="0"/>
              <a:t>AppLocker </a:t>
            </a:r>
            <a:r>
              <a:rPr lang="en-US" dirty="0"/>
              <a:t>is an adjunct to Software Restriction </a:t>
            </a:r>
            <a:r>
              <a:rPr lang="en-US" dirty="0" smtClean="0"/>
              <a:t>Policies (</a:t>
            </a:r>
            <a:r>
              <a:rPr lang="en-US" dirty="0"/>
              <a:t>SRP</a:t>
            </a:r>
            <a:r>
              <a:rPr lang="en-US" dirty="0" smtClean="0"/>
              <a:t>).</a:t>
            </a:r>
          </a:p>
          <a:p>
            <a:pPr lvl="1"/>
            <a:r>
              <a:rPr lang="en-US" dirty="0" smtClean="0"/>
              <a:t>AppLocker and SRP both act </a:t>
            </a:r>
            <a:r>
              <a:rPr lang="en-US" dirty="0"/>
              <a:t>to prevent the running of both unauthorized software and malware </a:t>
            </a:r>
            <a:r>
              <a:rPr lang="en-US" dirty="0" smtClean="0"/>
              <a:t>on a </a:t>
            </a:r>
            <a:r>
              <a:rPr lang="en-US" dirty="0"/>
              <a:t>machine, but AppLocker is significantly easier to administer</a:t>
            </a:r>
            <a:r>
              <a:rPr lang="en-US" dirty="0" smtClean="0"/>
              <a:t>.</a:t>
            </a:r>
            <a:endParaRPr lang="en-US" dirty="0"/>
          </a:p>
        </p:txBody>
      </p:sp>
    </p:spTree>
    <p:extLst>
      <p:ext uri="{BB962C8B-B14F-4D97-AF65-F5344CB8AC3E}">
        <p14:creationId xmlns:p14="http://schemas.microsoft.com/office/powerpoint/2010/main" val="13214278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434149"/>
            <a:ext cx="7924800" cy="457200"/>
          </a:xfrm>
        </p:spPr>
        <p:txBody>
          <a:bodyPr/>
          <a:lstStyle/>
          <a:p>
            <a:r>
              <a:rPr lang="en-US" dirty="0"/>
              <a:t>Figure 14.15 AppLocker in Windows 7</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1600200"/>
            <a:ext cx="4572000" cy="3553097"/>
          </a:xfrm>
          <a:prstGeom prst="rect">
            <a:avLst/>
          </a:prstGeom>
        </p:spPr>
      </p:pic>
    </p:spTree>
    <p:extLst>
      <p:ext uri="{BB962C8B-B14F-4D97-AF65-F5344CB8AC3E}">
        <p14:creationId xmlns:p14="http://schemas.microsoft.com/office/powerpoint/2010/main" val="13224243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Trusted OS</a:t>
            </a:r>
          </a:p>
        </p:txBody>
      </p:sp>
      <p:sp>
        <p:nvSpPr>
          <p:cNvPr id="3" name="Content Placeholder 2"/>
          <p:cNvSpPr>
            <a:spLocks noGrp="1"/>
          </p:cNvSpPr>
          <p:nvPr>
            <p:ph idx="1"/>
          </p:nvPr>
        </p:nvSpPr>
        <p:spPr/>
        <p:txBody>
          <a:bodyPr/>
          <a:lstStyle/>
          <a:p>
            <a:r>
              <a:rPr lang="en-US" dirty="0"/>
              <a:t>A </a:t>
            </a:r>
            <a:r>
              <a:rPr lang="en-US" b="1" dirty="0"/>
              <a:t>Trusted Operating System </a:t>
            </a:r>
            <a:r>
              <a:rPr lang="en-US" dirty="0"/>
              <a:t>is one that is designed to allow multilevel security in its </a:t>
            </a:r>
            <a:r>
              <a:rPr lang="en-US" dirty="0" smtClean="0"/>
              <a:t>operation.</a:t>
            </a:r>
          </a:p>
          <a:p>
            <a:r>
              <a:rPr lang="en-US" dirty="0" smtClean="0"/>
              <a:t>This </a:t>
            </a:r>
            <a:r>
              <a:rPr lang="en-US" dirty="0"/>
              <a:t>is further defined by its ability to meet a </a:t>
            </a:r>
            <a:r>
              <a:rPr lang="en-US" dirty="0" smtClean="0"/>
              <a:t>series of </a:t>
            </a:r>
            <a:r>
              <a:rPr lang="en-US" dirty="0"/>
              <a:t>criteria required by the U.S. </a:t>
            </a:r>
            <a:r>
              <a:rPr lang="en-US" dirty="0" smtClean="0"/>
              <a:t>government.</a:t>
            </a:r>
          </a:p>
          <a:p>
            <a:r>
              <a:rPr lang="en-US" dirty="0" smtClean="0"/>
              <a:t>Trusted </a:t>
            </a:r>
            <a:r>
              <a:rPr lang="en-US" dirty="0"/>
              <a:t>OSs are expensive </a:t>
            </a:r>
            <a:r>
              <a:rPr lang="en-US" dirty="0" smtClean="0"/>
              <a:t>to create </a:t>
            </a:r>
            <a:r>
              <a:rPr lang="en-US" dirty="0"/>
              <a:t>and maintain because any change must typically undergo a recertification process</a:t>
            </a:r>
            <a:r>
              <a:rPr lang="en-US" dirty="0" smtClean="0"/>
              <a:t>.</a:t>
            </a:r>
            <a:endParaRPr lang="en-US" dirty="0"/>
          </a:p>
        </p:txBody>
      </p:sp>
    </p:spTree>
    <p:extLst>
      <p:ext uri="{BB962C8B-B14F-4D97-AF65-F5344CB8AC3E}">
        <p14:creationId xmlns:p14="http://schemas.microsoft.com/office/powerpoint/2010/main" val="3013548370"/>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8 System Hardening Baselines Malicious Software and Types </a:t>
            </a:r>
            <a:r>
              <a:rPr lang="en-AU" smtClean="0"/>
              <a:t>of Attacks – Part 2</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55892835"/>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Host-based Firewalls</a:t>
            </a:r>
          </a:p>
        </p:txBody>
      </p:sp>
      <p:sp>
        <p:nvSpPr>
          <p:cNvPr id="5" name="Content Placeholder 4"/>
          <p:cNvSpPr>
            <a:spLocks noGrp="1"/>
          </p:cNvSpPr>
          <p:nvPr>
            <p:ph idx="1"/>
          </p:nvPr>
        </p:nvSpPr>
        <p:spPr/>
        <p:txBody>
          <a:bodyPr/>
          <a:lstStyle/>
          <a:p>
            <a:r>
              <a:rPr lang="en-US" dirty="0"/>
              <a:t>Personal firewalls are host-based protective mechanisms </a:t>
            </a:r>
            <a:r>
              <a:rPr lang="en-US" dirty="0" smtClean="0"/>
              <a:t>that monitor </a:t>
            </a:r>
            <a:r>
              <a:rPr lang="en-US" dirty="0"/>
              <a:t>and control traffic passing into and out of a single </a:t>
            </a:r>
            <a:r>
              <a:rPr lang="en-US" dirty="0" smtClean="0"/>
              <a:t>system.</a:t>
            </a:r>
          </a:p>
          <a:p>
            <a:pPr lvl="1"/>
            <a:r>
              <a:rPr lang="en-US" dirty="0"/>
              <a:t>Designed for the end user, software firewalls often have a configurable security policy that allows the user to determine which </a:t>
            </a:r>
            <a:r>
              <a:rPr lang="en-US" dirty="0" smtClean="0"/>
              <a:t>traffic is </a:t>
            </a:r>
            <a:r>
              <a:rPr lang="en-US" dirty="0"/>
              <a:t>“good” and is allowed to pass and which traffic is “bad” and </a:t>
            </a:r>
            <a:r>
              <a:rPr lang="en-US" dirty="0" smtClean="0"/>
              <a:t>is blocked.</a:t>
            </a:r>
          </a:p>
          <a:p>
            <a:pPr lvl="1"/>
            <a:r>
              <a:rPr lang="en-US" dirty="0"/>
              <a:t>In addition to the “free” firewalls that come bundled with OSs, </a:t>
            </a:r>
            <a:r>
              <a:rPr lang="en-US" dirty="0" smtClean="0"/>
              <a:t>many commercial </a:t>
            </a:r>
            <a:r>
              <a:rPr lang="en-US" dirty="0"/>
              <a:t>personal firewall packages are </a:t>
            </a:r>
            <a:r>
              <a:rPr lang="en-US" dirty="0" smtClean="0"/>
              <a:t>available.</a:t>
            </a:r>
            <a:endParaRPr lang="en-US" dirty="0"/>
          </a:p>
        </p:txBody>
      </p:sp>
    </p:spTree>
    <p:extLst>
      <p:ext uri="{BB962C8B-B14F-4D97-AF65-F5344CB8AC3E}">
        <p14:creationId xmlns:p14="http://schemas.microsoft.com/office/powerpoint/2010/main" val="40538935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15000"/>
            <a:ext cx="7924800" cy="457200"/>
          </a:xfrm>
        </p:spPr>
        <p:txBody>
          <a:bodyPr/>
          <a:lstStyle/>
          <a:p>
            <a:r>
              <a:rPr lang="en-US" dirty="0"/>
              <a:t>Figure 14.16 Linux firewall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1447800"/>
            <a:ext cx="4419755" cy="4093535"/>
          </a:xfrm>
          <a:prstGeom prst="rect">
            <a:avLst/>
          </a:prstGeom>
        </p:spPr>
      </p:pic>
    </p:spTree>
    <p:extLst>
      <p:ext uri="{BB962C8B-B14F-4D97-AF65-F5344CB8AC3E}">
        <p14:creationId xmlns:p14="http://schemas.microsoft.com/office/powerpoint/2010/main" val="326451498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77735"/>
            <a:ext cx="7924800" cy="457200"/>
          </a:xfrm>
        </p:spPr>
        <p:txBody>
          <a:bodyPr/>
          <a:lstStyle/>
          <a:p>
            <a:r>
              <a:rPr lang="en-US" dirty="0"/>
              <a:t>Figure 14.17 Windows Firewall is enabled by default </a:t>
            </a:r>
            <a:r>
              <a:rPr lang="en-US" dirty="0" smtClean="0"/>
              <a:t/>
            </a:r>
            <a:br>
              <a:rPr lang="en-US" dirty="0" smtClean="0"/>
            </a:br>
            <a:r>
              <a:rPr lang="en-US" dirty="0" smtClean="0"/>
              <a:t>in XP SP2</a:t>
            </a:r>
            <a:r>
              <a:rPr lang="en-US" dirty="0"/>
              <a:t>, Vista, and Windows 7.</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74996" y="1371600"/>
            <a:ext cx="3594008" cy="4201105"/>
          </a:xfrm>
          <a:prstGeom prst="rect">
            <a:avLst/>
          </a:prstGeom>
        </p:spPr>
      </p:pic>
    </p:spTree>
    <p:extLst>
      <p:ext uri="{BB962C8B-B14F-4D97-AF65-F5344CB8AC3E}">
        <p14:creationId xmlns:p14="http://schemas.microsoft.com/office/powerpoint/2010/main" val="12829557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p>
        </p:txBody>
      </p:sp>
      <p:sp>
        <p:nvSpPr>
          <p:cNvPr id="5123" name="Content Placeholder 2"/>
          <p:cNvSpPr>
            <a:spLocks noGrp="1"/>
          </p:cNvSpPr>
          <p:nvPr>
            <p:ph sz="half" idx="1"/>
          </p:nvPr>
        </p:nvSpPr>
        <p:spPr/>
        <p:txBody>
          <a:bodyPr/>
          <a:lstStyle/>
          <a:p>
            <a:r>
              <a:rPr lang="en-US" altLang="en-US" dirty="0" smtClean="0"/>
              <a:t>Reference </a:t>
            </a:r>
            <a:r>
              <a:rPr lang="en-US" altLang="en-US" dirty="0"/>
              <a:t>monitor</a:t>
            </a:r>
          </a:p>
          <a:p>
            <a:r>
              <a:rPr lang="en-US" altLang="en-US" dirty="0" smtClean="0"/>
              <a:t>Runlevels</a:t>
            </a:r>
          </a:p>
          <a:p>
            <a:r>
              <a:rPr lang="en-US" altLang="en-US" dirty="0" smtClean="0"/>
              <a:t>Security kernel</a:t>
            </a:r>
          </a:p>
          <a:p>
            <a:r>
              <a:rPr lang="en-US" altLang="en-US" dirty="0" smtClean="0"/>
              <a:t>Security template</a:t>
            </a:r>
          </a:p>
          <a:p>
            <a:r>
              <a:rPr lang="en-US" altLang="en-US" dirty="0" smtClean="0"/>
              <a:t>Service pack</a:t>
            </a:r>
          </a:p>
          <a:p>
            <a:r>
              <a:rPr lang="en-US" altLang="en-US" dirty="0" smtClean="0"/>
              <a:t>Shadow file</a:t>
            </a:r>
            <a:endParaRPr lang="en-US" altLang="en-US" dirty="0"/>
          </a:p>
        </p:txBody>
      </p:sp>
      <p:sp>
        <p:nvSpPr>
          <p:cNvPr id="2" name="Content Placeholder 1"/>
          <p:cNvSpPr>
            <a:spLocks noGrp="1"/>
          </p:cNvSpPr>
          <p:nvPr>
            <p:ph sz="half" idx="2"/>
          </p:nvPr>
        </p:nvSpPr>
        <p:spPr/>
        <p:txBody>
          <a:bodyPr/>
          <a:lstStyle/>
          <a:p>
            <a:r>
              <a:rPr lang="en-US" altLang="en-US" dirty="0"/>
              <a:t>TCP wrappers</a:t>
            </a:r>
          </a:p>
          <a:p>
            <a:r>
              <a:rPr lang="en-US" altLang="en-US" dirty="0" smtClean="0"/>
              <a:t>Trusted Operating System</a:t>
            </a:r>
            <a:endParaRPr lang="en-US" altLang="en-US" dirty="0"/>
          </a:p>
          <a:p>
            <a:r>
              <a:rPr lang="en-US" altLang="en-US" dirty="0"/>
              <a:t>Trusted Platform Module (TPM</a:t>
            </a:r>
            <a:r>
              <a:rPr lang="en-US" altLang="en-US" dirty="0" smtClean="0"/>
              <a:t>)</a:t>
            </a:r>
            <a:endParaRPr lang="en-US" altLang="en-US" dirty="0"/>
          </a:p>
          <a:p>
            <a:r>
              <a:rPr lang="en-US" altLang="en-US" dirty="0" smtClean="0"/>
              <a:t>White listing</a:t>
            </a:r>
            <a:endParaRPr lang="en-US" altLang="en-US" dirty="0"/>
          </a:p>
        </p:txBody>
      </p:sp>
    </p:spTree>
    <p:extLst>
      <p:ext uri="{BB962C8B-B14F-4D97-AF65-F5344CB8AC3E}">
        <p14:creationId xmlns:p14="http://schemas.microsoft.com/office/powerpoint/2010/main" val="27962399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Hardware Security</a:t>
            </a:r>
          </a:p>
        </p:txBody>
      </p:sp>
      <p:sp>
        <p:nvSpPr>
          <p:cNvPr id="4" name="Content Placeholder 3"/>
          <p:cNvSpPr>
            <a:spLocks noGrp="1"/>
          </p:cNvSpPr>
          <p:nvPr>
            <p:ph idx="1"/>
          </p:nvPr>
        </p:nvSpPr>
        <p:spPr/>
        <p:txBody>
          <a:bodyPr/>
          <a:lstStyle/>
          <a:p>
            <a:r>
              <a:rPr lang="en-US" dirty="0"/>
              <a:t>Hardware, in the form of servers, workstations, and </a:t>
            </a:r>
            <a:r>
              <a:rPr lang="en-US" dirty="0" smtClean="0"/>
              <a:t>even mobile </a:t>
            </a:r>
            <a:r>
              <a:rPr lang="en-US" dirty="0"/>
              <a:t>devices, can represent a weakness or vulnerability in the security system associated with an enterprise</a:t>
            </a:r>
            <a:r>
              <a:rPr lang="en-US" dirty="0" smtClean="0"/>
              <a:t>.</a:t>
            </a:r>
          </a:p>
          <a:p>
            <a:r>
              <a:rPr lang="en-US" dirty="0"/>
              <a:t>There are some hardware protection mechanisms that should be employed to safeguard information in servers, workstations, and mobile </a:t>
            </a:r>
            <a:r>
              <a:rPr lang="en-US" dirty="0" smtClean="0"/>
              <a:t>devices.</a:t>
            </a:r>
          </a:p>
          <a:p>
            <a:pPr lvl="1"/>
            <a:r>
              <a:rPr lang="en-US" dirty="0" smtClean="0"/>
              <a:t>Cable </a:t>
            </a:r>
            <a:r>
              <a:rPr lang="en-US" dirty="0"/>
              <a:t>locks can </a:t>
            </a:r>
            <a:r>
              <a:rPr lang="en-US" dirty="0" smtClean="0"/>
              <a:t>prevent </a:t>
            </a:r>
            <a:r>
              <a:rPr lang="en-US" dirty="0"/>
              <a:t>their </a:t>
            </a:r>
            <a:r>
              <a:rPr lang="en-US" dirty="0" smtClean="0"/>
              <a:t>theft.</a:t>
            </a:r>
          </a:p>
          <a:p>
            <a:pPr lvl="1"/>
            <a:r>
              <a:rPr lang="en-US" dirty="0" smtClean="0"/>
              <a:t>Locking </a:t>
            </a:r>
            <a:r>
              <a:rPr lang="en-US" dirty="0"/>
              <a:t>cabinets and safes can be used to secure portable media, USB drives, and CDs/DVDs</a:t>
            </a:r>
            <a:r>
              <a:rPr lang="en-US" dirty="0" smtClean="0"/>
              <a:t>.</a:t>
            </a:r>
            <a:endParaRPr lang="en-US" dirty="0"/>
          </a:p>
        </p:txBody>
      </p:sp>
    </p:spTree>
    <p:extLst>
      <p:ext uri="{BB962C8B-B14F-4D97-AF65-F5344CB8AC3E}">
        <p14:creationId xmlns:p14="http://schemas.microsoft.com/office/powerpoint/2010/main" val="5966778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 Software Baselining</a:t>
            </a:r>
          </a:p>
        </p:txBody>
      </p:sp>
      <p:sp>
        <p:nvSpPr>
          <p:cNvPr id="3" name="Content Placeholder 2"/>
          <p:cNvSpPr>
            <a:spLocks noGrp="1"/>
          </p:cNvSpPr>
          <p:nvPr>
            <p:ph idx="1"/>
          </p:nvPr>
        </p:nvSpPr>
        <p:spPr/>
        <p:txBody>
          <a:bodyPr/>
          <a:lstStyle/>
          <a:p>
            <a:r>
              <a:rPr lang="en-US" dirty="0" smtClean="0"/>
              <a:t>The </a:t>
            </a:r>
            <a:r>
              <a:rPr lang="en-US" dirty="0"/>
              <a:t>process of establishing software’s base security state is </a:t>
            </a:r>
            <a:r>
              <a:rPr lang="en-US" dirty="0" smtClean="0"/>
              <a:t>called </a:t>
            </a:r>
            <a:r>
              <a:rPr lang="en-US" i="1" dirty="0" smtClean="0"/>
              <a:t>baselining</a:t>
            </a:r>
            <a:r>
              <a:rPr lang="en-US" dirty="0"/>
              <a:t>.</a:t>
            </a:r>
            <a:r>
              <a:rPr lang="en-US" dirty="0" smtClean="0"/>
              <a:t> </a:t>
            </a:r>
          </a:p>
          <a:p>
            <a:r>
              <a:rPr lang="en-US" dirty="0" smtClean="0"/>
              <a:t>The </a:t>
            </a:r>
            <a:r>
              <a:rPr lang="en-US" dirty="0"/>
              <a:t>resulting product is a security baseline that allows </a:t>
            </a:r>
            <a:r>
              <a:rPr lang="en-US" dirty="0" smtClean="0"/>
              <a:t>the software </a:t>
            </a:r>
            <a:r>
              <a:rPr lang="en-US" dirty="0"/>
              <a:t>to run safely and </a:t>
            </a:r>
            <a:r>
              <a:rPr lang="en-US" dirty="0" smtClean="0"/>
              <a:t>securely.</a:t>
            </a:r>
          </a:p>
          <a:p>
            <a:pPr lvl="1"/>
            <a:r>
              <a:rPr lang="en-US" dirty="0"/>
              <a:t>Software and hardware can be </a:t>
            </a:r>
            <a:r>
              <a:rPr lang="en-US" dirty="0" smtClean="0"/>
              <a:t>tied intimately </a:t>
            </a:r>
            <a:r>
              <a:rPr lang="en-US" dirty="0"/>
              <a:t>when it comes to security, so they must be considered together</a:t>
            </a:r>
            <a:r>
              <a:rPr lang="en-US" dirty="0" smtClean="0"/>
              <a:t>.</a:t>
            </a:r>
          </a:p>
          <a:p>
            <a:pPr lvl="1"/>
            <a:r>
              <a:rPr lang="en-US" dirty="0" smtClean="0"/>
              <a:t>Once </a:t>
            </a:r>
            <a:r>
              <a:rPr lang="en-US" dirty="0"/>
              <a:t>the process has been completed for a particular hardware and software combination, any similar systems can be configured with the </a:t>
            </a:r>
            <a:r>
              <a:rPr lang="en-US" dirty="0" smtClean="0"/>
              <a:t>same baseline </a:t>
            </a:r>
            <a:r>
              <a:rPr lang="en-US" dirty="0"/>
              <a:t>to achieve the same level and depth of security and protection</a:t>
            </a:r>
            <a:r>
              <a:rPr lang="en-US" dirty="0" smtClean="0"/>
              <a:t>.</a:t>
            </a:r>
            <a:endParaRPr lang="en-US" dirty="0"/>
          </a:p>
        </p:txBody>
      </p:sp>
    </p:spTree>
    <p:extLst>
      <p:ext uri="{BB962C8B-B14F-4D97-AF65-F5344CB8AC3E}">
        <p14:creationId xmlns:p14="http://schemas.microsoft.com/office/powerpoint/2010/main" val="32060726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Host-based Security Controls</a:t>
            </a:r>
          </a:p>
        </p:txBody>
      </p:sp>
      <p:sp>
        <p:nvSpPr>
          <p:cNvPr id="3" name="Content Placeholder 2"/>
          <p:cNvSpPr>
            <a:spLocks noGrp="1"/>
          </p:cNvSpPr>
          <p:nvPr>
            <p:ph idx="1"/>
          </p:nvPr>
        </p:nvSpPr>
        <p:spPr/>
        <p:txBody>
          <a:bodyPr/>
          <a:lstStyle/>
          <a:p>
            <a:r>
              <a:rPr lang="en-US" dirty="0"/>
              <a:t>Security controls can be implemented on a host machine for the </a:t>
            </a:r>
            <a:r>
              <a:rPr lang="en-US" dirty="0" smtClean="0"/>
              <a:t>express purpose </a:t>
            </a:r>
            <a:r>
              <a:rPr lang="en-US" dirty="0"/>
              <a:t>of providing data protection on the </a:t>
            </a:r>
            <a:r>
              <a:rPr lang="en-US" dirty="0" smtClean="0"/>
              <a:t>host.</a:t>
            </a:r>
          </a:p>
        </p:txBody>
      </p:sp>
    </p:spTree>
    <p:extLst>
      <p:ext uri="{BB962C8B-B14F-4D97-AF65-F5344CB8AC3E}">
        <p14:creationId xmlns:p14="http://schemas.microsoft.com/office/powerpoint/2010/main" val="53264338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Hardware-based Encryption Devices</a:t>
            </a:r>
          </a:p>
        </p:txBody>
      </p:sp>
      <p:sp>
        <p:nvSpPr>
          <p:cNvPr id="3" name="Content Placeholder 2"/>
          <p:cNvSpPr>
            <a:spLocks noGrp="1"/>
          </p:cNvSpPr>
          <p:nvPr>
            <p:ph idx="1"/>
          </p:nvPr>
        </p:nvSpPr>
        <p:spPr/>
        <p:txBody>
          <a:bodyPr/>
          <a:lstStyle/>
          <a:p>
            <a:r>
              <a:rPr lang="en-US" dirty="0"/>
              <a:t>Hardware-based encryption devices are designed to assist in the encryption/decryption actions via hardware rather than software on a </a:t>
            </a:r>
            <a:r>
              <a:rPr lang="en-US" dirty="0" smtClean="0"/>
              <a:t>system.</a:t>
            </a:r>
          </a:p>
          <a:p>
            <a:r>
              <a:rPr lang="en-US" dirty="0" smtClean="0"/>
              <a:t>Integration </a:t>
            </a:r>
            <a:r>
              <a:rPr lang="en-US" dirty="0"/>
              <a:t>of encryption functionality via hardware offers both performance and security advantages for these solutions.</a:t>
            </a:r>
          </a:p>
        </p:txBody>
      </p:sp>
    </p:spTree>
    <p:extLst>
      <p:ext uri="{BB962C8B-B14F-4D97-AF65-F5344CB8AC3E}">
        <p14:creationId xmlns:p14="http://schemas.microsoft.com/office/powerpoint/2010/main" val="133523031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Hardware-based Encryption </a:t>
            </a:r>
            <a:r>
              <a:rPr lang="en-US" dirty="0" smtClean="0"/>
              <a:t>Devices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The </a:t>
            </a:r>
            <a:r>
              <a:rPr lang="en-US" b="1" dirty="0"/>
              <a:t>Trusted Platform Module (TPM) </a:t>
            </a:r>
            <a:r>
              <a:rPr lang="en-US" dirty="0"/>
              <a:t>is a hardware solution on the </a:t>
            </a:r>
            <a:r>
              <a:rPr lang="en-US" dirty="0" smtClean="0"/>
              <a:t>motherboard that </a:t>
            </a:r>
            <a:r>
              <a:rPr lang="en-US" dirty="0"/>
              <a:t>assists with key generation and storage as well as </a:t>
            </a:r>
            <a:r>
              <a:rPr lang="en-US" dirty="0" smtClean="0"/>
              <a:t>random number generation.</a:t>
            </a:r>
          </a:p>
          <a:p>
            <a:pPr lvl="1"/>
            <a:r>
              <a:rPr lang="en-US" dirty="0" smtClean="0"/>
              <a:t>When </a:t>
            </a:r>
            <a:r>
              <a:rPr lang="en-US" dirty="0"/>
              <a:t>the encryption keys are stored in the TPM, they</a:t>
            </a:r>
            <a:br>
              <a:rPr lang="en-US" dirty="0"/>
            </a:br>
            <a:r>
              <a:rPr lang="en-US" dirty="0"/>
              <a:t>are not accessible via normal software </a:t>
            </a:r>
            <a:r>
              <a:rPr lang="en-US" dirty="0" smtClean="0"/>
              <a:t>channels.</a:t>
            </a:r>
          </a:p>
          <a:p>
            <a:pPr lvl="2"/>
            <a:r>
              <a:rPr lang="en-US" dirty="0" smtClean="0"/>
              <a:t>The encryption keys </a:t>
            </a:r>
            <a:r>
              <a:rPr lang="en-US" dirty="0"/>
              <a:t>are physically separated from the hard drive or other encrypted data </a:t>
            </a:r>
            <a:r>
              <a:rPr lang="en-US" dirty="0" smtClean="0"/>
              <a:t>locations.</a:t>
            </a:r>
            <a:endParaRPr lang="en-US" dirty="0"/>
          </a:p>
        </p:txBody>
      </p:sp>
    </p:spTree>
    <p:extLst>
      <p:ext uri="{BB962C8B-B14F-4D97-AF65-F5344CB8AC3E}">
        <p14:creationId xmlns:p14="http://schemas.microsoft.com/office/powerpoint/2010/main" val="217823206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Hardware-based Encryption </a:t>
            </a:r>
            <a:r>
              <a:rPr lang="en-US" dirty="0" smtClean="0"/>
              <a:t>Devices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A </a:t>
            </a:r>
            <a:r>
              <a:rPr lang="en-US" b="1" dirty="0"/>
              <a:t>hardware security module (HSM) </a:t>
            </a:r>
            <a:r>
              <a:rPr lang="en-US" dirty="0"/>
              <a:t>is a device used to manage or store encryption keys</a:t>
            </a:r>
            <a:r>
              <a:rPr lang="en-US" dirty="0" smtClean="0"/>
              <a:t>.</a:t>
            </a:r>
          </a:p>
          <a:p>
            <a:pPr lvl="1"/>
            <a:r>
              <a:rPr lang="en-US" dirty="0"/>
              <a:t>HSMs are typically peripheral devices, connected via USB or a network connection</a:t>
            </a:r>
            <a:r>
              <a:rPr lang="en-US" dirty="0" smtClean="0"/>
              <a:t>.</a:t>
            </a:r>
          </a:p>
          <a:p>
            <a:pPr lvl="1"/>
            <a:r>
              <a:rPr lang="en-US" dirty="0" smtClean="0"/>
              <a:t>It </a:t>
            </a:r>
            <a:r>
              <a:rPr lang="en-US" dirty="0"/>
              <a:t>can also assist in cryptographic operations such as encryption</a:t>
            </a:r>
            <a:r>
              <a:rPr lang="en-US" dirty="0" smtClean="0"/>
              <a:t>, hashing</a:t>
            </a:r>
            <a:r>
              <a:rPr lang="en-US" dirty="0"/>
              <a:t>, or the application of digital signatures</a:t>
            </a:r>
            <a:r>
              <a:rPr lang="en-US" dirty="0" smtClean="0"/>
              <a:t>.</a:t>
            </a:r>
          </a:p>
          <a:p>
            <a:pPr lvl="1"/>
            <a:r>
              <a:rPr lang="en-US" dirty="0"/>
              <a:t>HSMs have </a:t>
            </a:r>
            <a:r>
              <a:rPr lang="en-US" dirty="0" smtClean="0"/>
              <a:t>tamper protection </a:t>
            </a:r>
            <a:r>
              <a:rPr lang="en-US" dirty="0"/>
              <a:t>mechanisms to </a:t>
            </a:r>
            <a:r>
              <a:rPr lang="en-US" dirty="0" smtClean="0"/>
              <a:t>prevent physical </a:t>
            </a:r>
            <a:r>
              <a:rPr lang="en-US" dirty="0"/>
              <a:t>access to the secrets they </a:t>
            </a:r>
            <a:r>
              <a:rPr lang="en-US" dirty="0" smtClean="0"/>
              <a:t>protect.</a:t>
            </a:r>
          </a:p>
        </p:txBody>
      </p:sp>
    </p:spTree>
    <p:extLst>
      <p:ext uri="{BB962C8B-B14F-4D97-AF65-F5344CB8AC3E}">
        <p14:creationId xmlns:p14="http://schemas.microsoft.com/office/powerpoint/2010/main" val="710580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Hardware-based Encryption </a:t>
            </a:r>
            <a:r>
              <a:rPr lang="en-US" dirty="0" smtClean="0"/>
              <a:t>Devices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Universal </a:t>
            </a:r>
            <a:r>
              <a:rPr lang="en-US" dirty="0"/>
              <a:t>Serial Bus (USB) </a:t>
            </a:r>
            <a:r>
              <a:rPr lang="en-US" dirty="0" smtClean="0"/>
              <a:t>is a transport mechanism between the computer and an external device.</a:t>
            </a:r>
          </a:p>
          <a:p>
            <a:pPr lvl="1"/>
            <a:r>
              <a:rPr lang="en-US" dirty="0" smtClean="0"/>
              <a:t>Data traversing </a:t>
            </a:r>
            <a:r>
              <a:rPr lang="en-US" dirty="0"/>
              <a:t>the USB </a:t>
            </a:r>
            <a:r>
              <a:rPr lang="en-US" dirty="0" smtClean="0"/>
              <a:t>connection typically </a:t>
            </a:r>
            <a:r>
              <a:rPr lang="en-US" dirty="0"/>
              <a:t>ends up on a portable device </a:t>
            </a:r>
            <a:r>
              <a:rPr lang="en-US" dirty="0" smtClean="0"/>
              <a:t>requiring </a:t>
            </a:r>
            <a:r>
              <a:rPr lang="en-US" dirty="0"/>
              <a:t>an appropriate level of </a:t>
            </a:r>
            <a:r>
              <a:rPr lang="en-US" dirty="0" smtClean="0"/>
              <a:t>security.</a:t>
            </a:r>
          </a:p>
          <a:p>
            <a:pPr lvl="1"/>
            <a:r>
              <a:rPr lang="en-US" dirty="0" smtClean="0"/>
              <a:t>Many </a:t>
            </a:r>
            <a:r>
              <a:rPr lang="en-US" dirty="0"/>
              <a:t>mechanisms exist, from encryption on the </a:t>
            </a:r>
            <a:r>
              <a:rPr lang="en-US" dirty="0" smtClean="0"/>
              <a:t>USB device </a:t>
            </a:r>
            <a:r>
              <a:rPr lang="en-US" dirty="0"/>
              <a:t>itself, to OS-enabled encryption, to independent encryption </a:t>
            </a:r>
            <a:r>
              <a:rPr lang="en-US" dirty="0" smtClean="0"/>
              <a:t>before moving </a:t>
            </a:r>
            <a:r>
              <a:rPr lang="en-US" dirty="0"/>
              <a:t>the </a:t>
            </a:r>
            <a:r>
              <a:rPr lang="en-US" dirty="0" smtClean="0"/>
              <a:t>data.</a:t>
            </a:r>
          </a:p>
          <a:p>
            <a:pPr lvl="1"/>
            <a:r>
              <a:rPr lang="en-US" dirty="0" smtClean="0"/>
              <a:t>Each </a:t>
            </a:r>
            <a:r>
              <a:rPr lang="en-US" dirty="0"/>
              <a:t>of these mechanisms has advantages and disadvantages, and it is ultimately up to the user to choose the best method based </a:t>
            </a:r>
            <a:r>
              <a:rPr lang="en-US" dirty="0" smtClean="0"/>
              <a:t>on the </a:t>
            </a:r>
            <a:r>
              <a:rPr lang="en-US" dirty="0"/>
              <a:t>sensitivity of the data.</a:t>
            </a:r>
          </a:p>
        </p:txBody>
      </p:sp>
    </p:spTree>
    <p:extLst>
      <p:ext uri="{BB962C8B-B14F-4D97-AF65-F5344CB8AC3E}">
        <p14:creationId xmlns:p14="http://schemas.microsoft.com/office/powerpoint/2010/main" val="409545715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Hardware-based Encryption </a:t>
            </a:r>
            <a:r>
              <a:rPr lang="en-US" dirty="0" smtClean="0"/>
              <a:t>Devices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Hard drives offering encryption services can provide flexibility in terms of performance and security.</a:t>
            </a:r>
          </a:p>
          <a:p>
            <a:pPr lvl="1"/>
            <a:r>
              <a:rPr lang="en-US" dirty="0" smtClean="0"/>
              <a:t>It is possible to buy hard drives today with integrated AES encryption, so that the drive content is secured and the keys can be stored separately in a TPM.</a:t>
            </a:r>
          </a:p>
          <a:p>
            <a:pPr lvl="1"/>
            <a:r>
              <a:rPr lang="en-US" dirty="0" smtClean="0"/>
              <a:t>This offers significant performance and security enhancements over other, software-based solutions.</a:t>
            </a:r>
            <a:endParaRPr lang="en-US" dirty="0"/>
          </a:p>
        </p:txBody>
      </p:sp>
    </p:spTree>
    <p:extLst>
      <p:ext uri="{BB962C8B-B14F-4D97-AF65-F5344CB8AC3E}">
        <p14:creationId xmlns:p14="http://schemas.microsoft.com/office/powerpoint/2010/main" val="371962018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Encryption</a:t>
            </a:r>
          </a:p>
        </p:txBody>
      </p:sp>
      <p:sp>
        <p:nvSpPr>
          <p:cNvPr id="3" name="Content Placeholder 2"/>
          <p:cNvSpPr>
            <a:spLocks noGrp="1"/>
          </p:cNvSpPr>
          <p:nvPr>
            <p:ph idx="1"/>
          </p:nvPr>
        </p:nvSpPr>
        <p:spPr/>
        <p:txBody>
          <a:bodyPr/>
          <a:lstStyle/>
          <a:p>
            <a:r>
              <a:rPr lang="en-US" dirty="0"/>
              <a:t>Data encryption continues to be the best solution for data </a:t>
            </a:r>
            <a:r>
              <a:rPr lang="en-US" dirty="0" smtClean="0"/>
              <a:t>security.</a:t>
            </a:r>
          </a:p>
          <a:p>
            <a:r>
              <a:rPr lang="en-US" dirty="0" smtClean="0"/>
              <a:t>Properly encrypted</a:t>
            </a:r>
            <a:r>
              <a:rPr lang="en-US" dirty="0"/>
              <a:t>, the data is not readable by an unauthorized </a:t>
            </a:r>
            <a:r>
              <a:rPr lang="en-US" dirty="0" smtClean="0"/>
              <a:t>party.</a:t>
            </a:r>
          </a:p>
          <a:p>
            <a:r>
              <a:rPr lang="en-US" dirty="0" smtClean="0"/>
              <a:t>There are numerous </a:t>
            </a:r>
            <a:r>
              <a:rPr lang="en-US" dirty="0"/>
              <a:t>ways to enact this level of protection on a host machine.</a:t>
            </a:r>
          </a:p>
        </p:txBody>
      </p:sp>
    </p:spTree>
    <p:extLst>
      <p:ext uri="{BB962C8B-B14F-4D97-AF65-F5344CB8AC3E}">
        <p14:creationId xmlns:p14="http://schemas.microsoft.com/office/powerpoint/2010/main" val="133958952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i="1" dirty="0" smtClean="0"/>
              <a:t>Full </a:t>
            </a:r>
            <a:r>
              <a:rPr lang="en-US" i="1" dirty="0"/>
              <a:t>disk encryption </a:t>
            </a:r>
            <a:r>
              <a:rPr lang="en-US" dirty="0"/>
              <a:t>refers to the act of encrypting an entire partition in </a:t>
            </a:r>
            <a:r>
              <a:rPr lang="en-US" dirty="0" smtClean="0"/>
              <a:t>one operation.</a:t>
            </a:r>
          </a:p>
          <a:p>
            <a:pPr lvl="1"/>
            <a:r>
              <a:rPr lang="en-US" dirty="0" smtClean="0"/>
              <a:t>Then </a:t>
            </a:r>
            <a:r>
              <a:rPr lang="en-US" dirty="0"/>
              <a:t>as specific elements are needed, those particular sectors </a:t>
            </a:r>
            <a:r>
              <a:rPr lang="en-US" dirty="0" smtClean="0"/>
              <a:t>can be </a:t>
            </a:r>
            <a:r>
              <a:rPr lang="en-US" dirty="0"/>
              <a:t>decrypted for use</a:t>
            </a:r>
            <a:r>
              <a:rPr lang="en-US" dirty="0" smtClean="0"/>
              <a:t>.</a:t>
            </a:r>
          </a:p>
          <a:p>
            <a:pPr lvl="1"/>
            <a:r>
              <a:rPr lang="en-US" dirty="0" smtClean="0"/>
              <a:t>This </a:t>
            </a:r>
            <a:r>
              <a:rPr lang="en-US" dirty="0"/>
              <a:t>offers a simple convenience factor and ensures</a:t>
            </a:r>
            <a:br>
              <a:rPr lang="en-US" dirty="0"/>
            </a:br>
            <a:r>
              <a:rPr lang="en-US" dirty="0"/>
              <a:t>that all of the data is </a:t>
            </a:r>
            <a:r>
              <a:rPr lang="en-US" dirty="0" smtClean="0"/>
              <a:t>protected</a:t>
            </a:r>
          </a:p>
          <a:p>
            <a:pPr lvl="1"/>
            <a:r>
              <a:rPr lang="en-US" dirty="0" smtClean="0"/>
              <a:t>It </a:t>
            </a:r>
            <a:r>
              <a:rPr lang="en-US" dirty="0"/>
              <a:t>does come at a performance cost, as the act of decrypting and encrypting takes </a:t>
            </a:r>
            <a:r>
              <a:rPr lang="en-US" dirty="0" smtClean="0"/>
              <a:t>time.</a:t>
            </a:r>
            <a:endParaRPr lang="en-US" dirty="0"/>
          </a:p>
        </p:txBody>
      </p:sp>
    </p:spTree>
    <p:extLst>
      <p:ext uri="{BB962C8B-B14F-4D97-AF65-F5344CB8AC3E}">
        <p14:creationId xmlns:p14="http://schemas.microsoft.com/office/powerpoint/2010/main" val="9699898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Introduction</a:t>
            </a:r>
            <a:endParaRPr lang="en-US" dirty="0"/>
          </a:p>
        </p:txBody>
      </p:sp>
      <p:sp>
        <p:nvSpPr>
          <p:cNvPr id="6" name="Content Placeholder 5"/>
          <p:cNvSpPr>
            <a:spLocks noGrp="1"/>
          </p:cNvSpPr>
          <p:nvPr>
            <p:ph idx="1"/>
          </p:nvPr>
        </p:nvSpPr>
        <p:spPr/>
        <p:txBody>
          <a:bodyPr/>
          <a:lstStyle/>
          <a:p>
            <a:r>
              <a:rPr lang="en-US" dirty="0" smtClean="0"/>
              <a:t>The </a:t>
            </a:r>
            <a:r>
              <a:rPr lang="en-US" dirty="0"/>
              <a:t>process </a:t>
            </a:r>
            <a:r>
              <a:rPr lang="en-US" dirty="0" smtClean="0"/>
              <a:t>of securing </a:t>
            </a:r>
            <a:r>
              <a:rPr lang="en-US" dirty="0"/>
              <a:t>and preparing a system for the production environment is </a:t>
            </a:r>
            <a:r>
              <a:rPr lang="en-US" dirty="0" smtClean="0"/>
              <a:t>called </a:t>
            </a:r>
            <a:r>
              <a:rPr lang="en-US" b="1" dirty="0" smtClean="0"/>
              <a:t>hardening</a:t>
            </a:r>
            <a:r>
              <a:rPr lang="en-US" dirty="0" smtClean="0"/>
              <a:t>.</a:t>
            </a:r>
            <a:endParaRPr lang="en-US" dirty="0"/>
          </a:p>
          <a:p>
            <a:r>
              <a:rPr lang="en-US" dirty="0"/>
              <a:t>Hardening systems, servers, workstations, networks, and </a:t>
            </a:r>
            <a:r>
              <a:rPr lang="en-US" dirty="0" smtClean="0"/>
              <a:t>applications is </a:t>
            </a:r>
            <a:r>
              <a:rPr lang="en-US" dirty="0"/>
              <a:t>a process of defining the required uses and needs and aligning </a:t>
            </a:r>
            <a:r>
              <a:rPr lang="en-US" dirty="0" smtClean="0"/>
              <a:t>security controls </a:t>
            </a:r>
            <a:r>
              <a:rPr lang="en-US" dirty="0"/>
              <a:t>to limit a system’s desired </a:t>
            </a:r>
            <a:r>
              <a:rPr lang="en-US" dirty="0" smtClean="0"/>
              <a:t>functionality.</a:t>
            </a:r>
          </a:p>
          <a:p>
            <a:r>
              <a:rPr lang="en-US" dirty="0" smtClean="0"/>
              <a:t>Once </a:t>
            </a:r>
            <a:r>
              <a:rPr lang="en-US" dirty="0"/>
              <a:t>this is determined</a:t>
            </a:r>
            <a:r>
              <a:rPr lang="en-US" dirty="0" smtClean="0"/>
              <a:t>, you </a:t>
            </a:r>
            <a:r>
              <a:rPr lang="en-US" dirty="0"/>
              <a:t>have a system baseline that you can compare changes to over the </a:t>
            </a:r>
            <a:r>
              <a:rPr lang="en-US" dirty="0" smtClean="0"/>
              <a:t>course of </a:t>
            </a:r>
            <a:r>
              <a:rPr lang="en-US" dirty="0"/>
              <a:t>a system’s lifecycle</a:t>
            </a:r>
            <a:r>
              <a:rPr lang="en-US" dirty="0" smtClean="0"/>
              <a:t>.</a:t>
            </a:r>
            <a:endParaRPr lang="en-US" dirty="0"/>
          </a:p>
        </p:txBody>
      </p:sp>
    </p:spTree>
    <p:extLst>
      <p:ext uri="{BB962C8B-B14F-4D97-AF65-F5344CB8AC3E}">
        <p14:creationId xmlns:p14="http://schemas.microsoft.com/office/powerpoint/2010/main" val="246367537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Major </a:t>
            </a:r>
            <a:r>
              <a:rPr lang="en-US" dirty="0"/>
              <a:t>database engines have built-in </a:t>
            </a:r>
            <a:r>
              <a:rPr lang="en-US" dirty="0" smtClean="0"/>
              <a:t>encryption capabilities.</a:t>
            </a:r>
          </a:p>
          <a:p>
            <a:pPr lvl="1"/>
            <a:r>
              <a:rPr lang="en-US" dirty="0" smtClean="0"/>
              <a:t>The </a:t>
            </a:r>
            <a:r>
              <a:rPr lang="en-US" dirty="0"/>
              <a:t>advantage to these encryption schemes is that they can be tailored to the </a:t>
            </a:r>
            <a:r>
              <a:rPr lang="en-US" dirty="0" smtClean="0"/>
              <a:t>data structure</a:t>
            </a:r>
            <a:r>
              <a:rPr lang="en-US" dirty="0"/>
              <a:t>, protecting the essential columns while not impacting </a:t>
            </a:r>
            <a:r>
              <a:rPr lang="en-US" dirty="0" smtClean="0"/>
              <a:t>columns that </a:t>
            </a:r>
            <a:r>
              <a:rPr lang="en-US" dirty="0"/>
              <a:t>are not </a:t>
            </a:r>
            <a:r>
              <a:rPr lang="en-US" dirty="0" smtClean="0"/>
              <a:t>sensitive.</a:t>
            </a:r>
          </a:p>
          <a:p>
            <a:pPr lvl="1"/>
            <a:r>
              <a:rPr lang="en-US" dirty="0" smtClean="0"/>
              <a:t>Properly </a:t>
            </a:r>
            <a:r>
              <a:rPr lang="en-US" dirty="0"/>
              <a:t>employing database encryption </a:t>
            </a:r>
            <a:r>
              <a:rPr lang="en-US" dirty="0" smtClean="0"/>
              <a:t>requires that </a:t>
            </a:r>
            <a:r>
              <a:rPr lang="en-US" dirty="0"/>
              <a:t>the data schema and its security requirements be designed into </a:t>
            </a:r>
            <a:r>
              <a:rPr lang="en-US" dirty="0" smtClean="0"/>
              <a:t>the database </a:t>
            </a:r>
            <a:r>
              <a:rPr lang="en-US" dirty="0"/>
              <a:t>implementation</a:t>
            </a:r>
            <a:r>
              <a:rPr lang="en-US" dirty="0" smtClean="0"/>
              <a:t>.</a:t>
            </a:r>
            <a:endParaRPr lang="en-US" dirty="0"/>
          </a:p>
        </p:txBody>
      </p:sp>
    </p:spTree>
    <p:extLst>
      <p:ext uri="{BB962C8B-B14F-4D97-AF65-F5344CB8AC3E}">
        <p14:creationId xmlns:p14="http://schemas.microsoft.com/office/powerpoint/2010/main" val="303809967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Individual </a:t>
            </a:r>
            <a:r>
              <a:rPr lang="en-US" dirty="0"/>
              <a:t>files can be encrypted </a:t>
            </a:r>
            <a:r>
              <a:rPr lang="en-US" dirty="0" smtClean="0"/>
              <a:t>within </a:t>
            </a:r>
            <a:r>
              <a:rPr lang="en-US" dirty="0"/>
              <a:t>a </a:t>
            </a:r>
            <a:r>
              <a:rPr lang="en-US" dirty="0" smtClean="0"/>
              <a:t>system.</a:t>
            </a:r>
          </a:p>
          <a:p>
            <a:pPr lvl="1"/>
            <a:r>
              <a:rPr lang="en-US" dirty="0" smtClean="0"/>
              <a:t>File encryption can </a:t>
            </a:r>
            <a:r>
              <a:rPr lang="en-US" dirty="0"/>
              <a:t>be </a:t>
            </a:r>
            <a:r>
              <a:rPr lang="en-US" dirty="0" smtClean="0"/>
              <a:t>done either </a:t>
            </a:r>
            <a:r>
              <a:rPr lang="en-US" dirty="0"/>
              <a:t>at the OS level or via a third-party </a:t>
            </a:r>
            <a:r>
              <a:rPr lang="en-US" dirty="0" smtClean="0"/>
              <a:t>application.</a:t>
            </a:r>
          </a:p>
          <a:p>
            <a:pPr lvl="1"/>
            <a:r>
              <a:rPr lang="en-US" dirty="0" smtClean="0"/>
              <a:t>Managing individual file </a:t>
            </a:r>
            <a:r>
              <a:rPr lang="en-US" dirty="0"/>
              <a:t>encryption can be tricky, as the problem moves to an encryption </a:t>
            </a:r>
            <a:r>
              <a:rPr lang="en-US" dirty="0" smtClean="0"/>
              <a:t>key security problem.</a:t>
            </a:r>
          </a:p>
          <a:p>
            <a:pPr lvl="1"/>
            <a:r>
              <a:rPr lang="en-US" dirty="0" smtClean="0"/>
              <a:t>When </a:t>
            </a:r>
            <a:r>
              <a:rPr lang="en-US" dirty="0"/>
              <a:t>using built-in encryption methods with an OS, the</a:t>
            </a:r>
            <a:br>
              <a:rPr lang="en-US" dirty="0"/>
            </a:br>
            <a:r>
              <a:rPr lang="en-US" dirty="0"/>
              <a:t>key issue is resolved by the OS </a:t>
            </a:r>
            <a:r>
              <a:rPr lang="en-US" dirty="0" smtClean="0"/>
              <a:t>itself.</a:t>
            </a:r>
          </a:p>
          <a:p>
            <a:pPr lvl="2"/>
            <a:r>
              <a:rPr lang="en-US" dirty="0" smtClean="0"/>
              <a:t>A </a:t>
            </a:r>
            <a:r>
              <a:rPr lang="en-US" dirty="0"/>
              <a:t>single key </a:t>
            </a:r>
            <a:r>
              <a:rPr lang="en-US" dirty="0" smtClean="0"/>
              <a:t>is employed and stored </a:t>
            </a:r>
            <a:r>
              <a:rPr lang="en-US" dirty="0"/>
              <a:t>with the user </a:t>
            </a:r>
            <a:r>
              <a:rPr lang="en-US" dirty="0" smtClean="0"/>
              <a:t>credentials.</a:t>
            </a:r>
          </a:p>
        </p:txBody>
      </p:sp>
    </p:spTree>
    <p:extLst>
      <p:ext uri="{BB962C8B-B14F-4D97-AF65-F5344CB8AC3E}">
        <p14:creationId xmlns:p14="http://schemas.microsoft.com/office/powerpoint/2010/main" val="14718175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Removable media </a:t>
            </a:r>
            <a:r>
              <a:rPr lang="en-US" dirty="0"/>
              <a:t>can be moved to another location</a:t>
            </a:r>
            <a:r>
              <a:rPr lang="en-US" dirty="0" smtClean="0"/>
              <a:t>, making </a:t>
            </a:r>
            <a:r>
              <a:rPr lang="en-US" dirty="0"/>
              <a:t>the securing of the data stored on the device </a:t>
            </a:r>
            <a:r>
              <a:rPr lang="en-US" dirty="0" smtClean="0"/>
              <a:t>essential.</a:t>
            </a:r>
          </a:p>
          <a:p>
            <a:pPr lvl="1"/>
            <a:r>
              <a:rPr lang="en-US" dirty="0" smtClean="0"/>
              <a:t>Encryption </a:t>
            </a:r>
            <a:r>
              <a:rPr lang="en-US" dirty="0"/>
              <a:t>becomes the tool of choice, and a wide range of </a:t>
            </a:r>
            <a:r>
              <a:rPr lang="en-US" dirty="0" smtClean="0"/>
              <a:t>encryption methods </a:t>
            </a:r>
            <a:r>
              <a:rPr lang="en-US" dirty="0"/>
              <a:t>and applications support the protection of removable </a:t>
            </a:r>
            <a:r>
              <a:rPr lang="en-US" dirty="0" smtClean="0"/>
              <a:t>media.</a:t>
            </a:r>
          </a:p>
          <a:p>
            <a:pPr lvl="1"/>
            <a:r>
              <a:rPr lang="en-US" dirty="0" smtClean="0"/>
              <a:t>Microsoft </a:t>
            </a:r>
            <a:r>
              <a:rPr lang="en-US" dirty="0"/>
              <a:t>BitLocker, built in to current editions of its Enterprise, Ultimate</a:t>
            </a:r>
            <a:r>
              <a:rPr lang="en-US" dirty="0" smtClean="0"/>
              <a:t>, and </a:t>
            </a:r>
            <a:r>
              <a:rPr lang="en-US" dirty="0"/>
              <a:t>Pro OSs, offers the ability to protect data stored on removable media</a:t>
            </a:r>
            <a:r>
              <a:rPr lang="en-US" dirty="0" smtClean="0"/>
              <a:t>.</a:t>
            </a:r>
            <a:endParaRPr lang="en-US" dirty="0"/>
          </a:p>
        </p:txBody>
      </p:sp>
    </p:spTree>
    <p:extLst>
      <p:ext uri="{BB962C8B-B14F-4D97-AF65-F5344CB8AC3E}">
        <p14:creationId xmlns:p14="http://schemas.microsoft.com/office/powerpoint/2010/main" val="33319236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Encryption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Mobile </a:t>
            </a:r>
            <a:r>
              <a:rPr lang="en-US" dirty="0"/>
              <a:t>device </a:t>
            </a:r>
            <a:r>
              <a:rPr lang="en-US" dirty="0" smtClean="0"/>
              <a:t>security</a:t>
            </a:r>
            <a:r>
              <a:rPr lang="en-US" dirty="0"/>
              <a:t> </a:t>
            </a:r>
            <a:r>
              <a:rPr lang="en-US" dirty="0" smtClean="0"/>
              <a:t>is essential when </a:t>
            </a:r>
            <a:r>
              <a:rPr lang="en-US" dirty="0"/>
              <a:t>critical or sensitive data is transmitted to mobile </a:t>
            </a:r>
            <a:r>
              <a:rPr lang="en-US" dirty="0" smtClean="0"/>
              <a:t>devices.</a:t>
            </a:r>
          </a:p>
          <a:p>
            <a:pPr lvl="1"/>
            <a:r>
              <a:rPr lang="en-US" dirty="0" smtClean="0"/>
              <a:t>The </a:t>
            </a:r>
            <a:r>
              <a:rPr lang="en-US" dirty="0"/>
              <a:t>protection of mobile devices goes beyond simple encryption of the </a:t>
            </a:r>
            <a:r>
              <a:rPr lang="en-US" dirty="0" smtClean="0"/>
              <a:t>data.</a:t>
            </a:r>
          </a:p>
          <a:p>
            <a:pPr lvl="2"/>
            <a:r>
              <a:rPr lang="en-US" dirty="0" smtClean="0"/>
              <a:t>The </a:t>
            </a:r>
            <a:r>
              <a:rPr lang="en-US" dirty="0"/>
              <a:t>device can act as </a:t>
            </a:r>
            <a:r>
              <a:rPr lang="en-US" dirty="0" smtClean="0"/>
              <a:t>an authorized </a:t>
            </a:r>
            <a:r>
              <a:rPr lang="en-US" dirty="0"/>
              <a:t>endpoint for the system, opening </a:t>
            </a:r>
            <a:r>
              <a:rPr lang="en-US" dirty="0" smtClean="0"/>
              <a:t>up avenues </a:t>
            </a:r>
            <a:r>
              <a:rPr lang="en-US" dirty="0"/>
              <a:t>of attack</a:t>
            </a:r>
            <a:r>
              <a:rPr lang="en-US" dirty="0" smtClean="0"/>
              <a:t>.</a:t>
            </a:r>
            <a:endParaRPr lang="en-US" dirty="0"/>
          </a:p>
        </p:txBody>
      </p:sp>
    </p:spTree>
    <p:extLst>
      <p:ext uri="{BB962C8B-B14F-4D97-AF65-F5344CB8AC3E}">
        <p14:creationId xmlns:p14="http://schemas.microsoft.com/office/powerpoint/2010/main" val="34250574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Security</a:t>
            </a:r>
          </a:p>
        </p:txBody>
      </p:sp>
      <p:sp>
        <p:nvSpPr>
          <p:cNvPr id="3" name="Content Placeholder 2"/>
          <p:cNvSpPr>
            <a:spLocks noGrp="1"/>
          </p:cNvSpPr>
          <p:nvPr>
            <p:ph idx="1"/>
          </p:nvPr>
        </p:nvSpPr>
        <p:spPr/>
        <p:txBody>
          <a:bodyPr/>
          <a:lstStyle/>
          <a:p>
            <a:r>
              <a:rPr lang="en-US" dirty="0"/>
              <a:t>Data or information is the most important element to protect in the </a:t>
            </a:r>
            <a:r>
              <a:rPr lang="en-US" dirty="0" smtClean="0"/>
              <a:t>enterprise.</a:t>
            </a:r>
          </a:p>
          <a:p>
            <a:r>
              <a:rPr lang="en-US" dirty="0" smtClean="0"/>
              <a:t>Equipment </a:t>
            </a:r>
            <a:r>
              <a:rPr lang="en-US" dirty="0"/>
              <a:t>can be purchased, replaced, and shared without consequence; it is the information that is being processed that has the </a:t>
            </a:r>
            <a:r>
              <a:rPr lang="en-US" dirty="0" smtClean="0"/>
              <a:t>value.</a:t>
            </a:r>
          </a:p>
          <a:p>
            <a:r>
              <a:rPr lang="en-US" dirty="0" smtClean="0"/>
              <a:t>Data security </a:t>
            </a:r>
            <a:r>
              <a:rPr lang="en-US" dirty="0"/>
              <a:t>refers to the actions taken in the enterprise to secure data, </a:t>
            </a:r>
            <a:r>
              <a:rPr lang="en-US" dirty="0" smtClean="0"/>
              <a:t>wherever it </a:t>
            </a:r>
            <a:r>
              <a:rPr lang="en-US" dirty="0"/>
              <a:t>resides: in transit, at rest, or in use.</a:t>
            </a:r>
          </a:p>
        </p:txBody>
      </p:sp>
    </p:spTree>
    <p:extLst>
      <p:ext uri="{BB962C8B-B14F-4D97-AF65-F5344CB8AC3E}">
        <p14:creationId xmlns:p14="http://schemas.microsoft.com/office/powerpoint/2010/main" val="135682663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Data in </a:t>
            </a:r>
            <a:r>
              <a:rPr lang="en-US" dirty="0" smtClean="0"/>
              <a:t>transit must be protected.</a:t>
            </a:r>
          </a:p>
          <a:p>
            <a:pPr lvl="1"/>
            <a:r>
              <a:rPr lang="en-US" dirty="0"/>
              <a:t>Data has value in the enterprise, but for the enterprise to fully realize </a:t>
            </a:r>
            <a:r>
              <a:rPr lang="en-US" dirty="0" smtClean="0"/>
              <a:t>the value</a:t>
            </a:r>
            <a:r>
              <a:rPr lang="en-US" dirty="0"/>
              <a:t>, data elements need to be shared and moved between systems</a:t>
            </a:r>
            <a:r>
              <a:rPr lang="en-US" dirty="0" smtClean="0"/>
              <a:t>.</a:t>
            </a:r>
            <a:endParaRPr lang="en-US" dirty="0"/>
          </a:p>
          <a:p>
            <a:pPr lvl="1"/>
            <a:r>
              <a:rPr lang="en-US" dirty="0" smtClean="0"/>
              <a:t>Whenever </a:t>
            </a:r>
            <a:r>
              <a:rPr lang="en-US" dirty="0"/>
              <a:t>data is in transit, being moved from one system to another, it needs </a:t>
            </a:r>
            <a:r>
              <a:rPr lang="en-US" dirty="0" smtClean="0"/>
              <a:t>to be protected.</a:t>
            </a:r>
          </a:p>
          <a:p>
            <a:pPr lvl="1"/>
            <a:r>
              <a:rPr lang="en-US" dirty="0" smtClean="0"/>
              <a:t>The </a:t>
            </a:r>
            <a:r>
              <a:rPr lang="en-US" dirty="0"/>
              <a:t>most common method of this protection is via </a:t>
            </a:r>
            <a:r>
              <a:rPr lang="en-US" dirty="0" smtClean="0"/>
              <a:t>encryption.</a:t>
            </a:r>
          </a:p>
          <a:p>
            <a:pPr lvl="1"/>
            <a:r>
              <a:rPr lang="en-US" dirty="0" smtClean="0"/>
              <a:t>What </a:t>
            </a:r>
            <a:r>
              <a:rPr lang="en-US" dirty="0"/>
              <a:t>is important is to ensure that data is always protected in proportion </a:t>
            </a:r>
            <a:r>
              <a:rPr lang="en-US" dirty="0" smtClean="0"/>
              <a:t>to the </a:t>
            </a:r>
            <a:r>
              <a:rPr lang="en-US" dirty="0"/>
              <a:t>degree of risk associated with a data security failure.</a:t>
            </a:r>
          </a:p>
        </p:txBody>
      </p:sp>
    </p:spTree>
    <p:extLst>
      <p:ext uri="{BB962C8B-B14F-4D97-AF65-F5344CB8AC3E}">
        <p14:creationId xmlns:p14="http://schemas.microsoft.com/office/powerpoint/2010/main" val="197758973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Data at </a:t>
            </a:r>
            <a:r>
              <a:rPr lang="en-US" dirty="0" smtClean="0"/>
              <a:t>rest must be protected.</a:t>
            </a:r>
          </a:p>
          <a:p>
            <a:pPr lvl="1"/>
            <a:r>
              <a:rPr lang="en-US" dirty="0"/>
              <a:t>Data at rest refers to data being </a:t>
            </a:r>
            <a:r>
              <a:rPr lang="en-US" dirty="0" smtClean="0"/>
              <a:t>stored.</a:t>
            </a:r>
          </a:p>
          <a:p>
            <a:pPr lvl="1"/>
            <a:r>
              <a:rPr lang="en-US" dirty="0" smtClean="0"/>
              <a:t>Data </a:t>
            </a:r>
            <a:r>
              <a:rPr lang="en-US" dirty="0"/>
              <a:t>is stored in a variety of </a:t>
            </a:r>
            <a:r>
              <a:rPr lang="en-US" dirty="0" smtClean="0"/>
              <a:t>formats: in </a:t>
            </a:r>
            <a:r>
              <a:rPr lang="en-US" dirty="0"/>
              <a:t>files, in databases, and as structured </a:t>
            </a:r>
            <a:r>
              <a:rPr lang="en-US" dirty="0" smtClean="0"/>
              <a:t>elements.</a:t>
            </a:r>
          </a:p>
          <a:p>
            <a:pPr lvl="1"/>
            <a:r>
              <a:rPr lang="en-US" dirty="0" smtClean="0"/>
              <a:t>Whether </a:t>
            </a:r>
            <a:r>
              <a:rPr lang="en-US" dirty="0"/>
              <a:t>in ASCII, XML</a:t>
            </a:r>
            <a:r>
              <a:rPr lang="en-US" dirty="0" smtClean="0"/>
              <a:t>, JavaScript </a:t>
            </a:r>
            <a:r>
              <a:rPr lang="en-US" dirty="0"/>
              <a:t>Object Notation (JSON), or a database, and regardless of on </a:t>
            </a:r>
            <a:r>
              <a:rPr lang="en-US" dirty="0" smtClean="0"/>
              <a:t>what media </a:t>
            </a:r>
            <a:r>
              <a:rPr lang="en-US" dirty="0"/>
              <a:t>it is stored, data at rest still requires protection commensurate </a:t>
            </a:r>
            <a:r>
              <a:rPr lang="en-US" dirty="0" smtClean="0"/>
              <a:t>with its value.</a:t>
            </a:r>
          </a:p>
          <a:p>
            <a:pPr lvl="1"/>
            <a:r>
              <a:rPr lang="en-US" dirty="0" smtClean="0"/>
              <a:t>Again</a:t>
            </a:r>
            <a:r>
              <a:rPr lang="en-US" dirty="0"/>
              <a:t>, as with data in transit, encryption is the best means of protection against unauthorized access or </a:t>
            </a:r>
            <a:r>
              <a:rPr lang="en-US" dirty="0" smtClean="0"/>
              <a:t>alteration.</a:t>
            </a:r>
            <a:endParaRPr lang="en-US" dirty="0"/>
          </a:p>
        </p:txBody>
      </p:sp>
    </p:spTree>
    <p:extLst>
      <p:ext uri="{BB962C8B-B14F-4D97-AF65-F5344CB8AC3E}">
        <p14:creationId xmlns:p14="http://schemas.microsoft.com/office/powerpoint/2010/main" val="21232035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 </a:t>
            </a:r>
            <a:r>
              <a:rPr lang="en-US" dirty="0" smtClean="0"/>
              <a:t>Security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Data in </a:t>
            </a:r>
            <a:r>
              <a:rPr lang="en-US" dirty="0" smtClean="0"/>
              <a:t>use must be protected.</a:t>
            </a:r>
          </a:p>
          <a:p>
            <a:pPr lvl="1"/>
            <a:r>
              <a:rPr lang="en-US" dirty="0"/>
              <a:t>Protecting data while in use is a much trickier proposition than protecting it </a:t>
            </a:r>
            <a:r>
              <a:rPr lang="en-US" dirty="0" smtClean="0"/>
              <a:t>in transit </a:t>
            </a:r>
            <a:r>
              <a:rPr lang="en-US" dirty="0"/>
              <a:t>or in </a:t>
            </a:r>
            <a:r>
              <a:rPr lang="en-US" dirty="0" smtClean="0"/>
              <a:t>storage.</a:t>
            </a:r>
          </a:p>
          <a:p>
            <a:pPr lvl="1"/>
            <a:r>
              <a:rPr lang="en-US" dirty="0" smtClean="0"/>
              <a:t>While </a:t>
            </a:r>
            <a:r>
              <a:rPr lang="en-US" dirty="0"/>
              <a:t>encryption can be used in these other situations,</a:t>
            </a:r>
            <a:br>
              <a:rPr lang="en-US" dirty="0"/>
            </a:br>
            <a:r>
              <a:rPr lang="en-US" dirty="0"/>
              <a:t>it is not practical to perform operations on encrypted data</a:t>
            </a:r>
            <a:r>
              <a:rPr lang="en-US" dirty="0" smtClean="0"/>
              <a:t>.</a:t>
            </a:r>
          </a:p>
          <a:p>
            <a:pPr lvl="1"/>
            <a:r>
              <a:rPr lang="en-US" dirty="0" smtClean="0"/>
              <a:t>Protected memory schemes </a:t>
            </a:r>
            <a:r>
              <a:rPr lang="en-US" dirty="0"/>
              <a:t>and address space layout randomization are two tools that </a:t>
            </a:r>
            <a:r>
              <a:rPr lang="en-US" dirty="0" smtClean="0"/>
              <a:t>can be </a:t>
            </a:r>
            <a:r>
              <a:rPr lang="en-US" dirty="0"/>
              <a:t>used to prevent data security failures during </a:t>
            </a:r>
            <a:r>
              <a:rPr lang="en-US" dirty="0" smtClean="0"/>
              <a:t>processing.</a:t>
            </a:r>
          </a:p>
          <a:p>
            <a:pPr lvl="1"/>
            <a:r>
              <a:rPr lang="en-US" dirty="0" smtClean="0"/>
              <a:t>Secure coding principles</a:t>
            </a:r>
            <a:r>
              <a:rPr lang="en-US" dirty="0"/>
              <a:t>, including the definitive wiping of critical data elements </a:t>
            </a:r>
            <a:r>
              <a:rPr lang="en-US" dirty="0" smtClean="0"/>
              <a:t>once they </a:t>
            </a:r>
            <a:r>
              <a:rPr lang="en-US" dirty="0"/>
              <a:t>are no longer needed, can assist in protecting data in use</a:t>
            </a:r>
            <a:r>
              <a:rPr lang="en-US" dirty="0" smtClean="0"/>
              <a:t>.</a:t>
            </a:r>
            <a:endParaRPr lang="en-US" dirty="0"/>
          </a:p>
        </p:txBody>
      </p:sp>
    </p:spTree>
    <p:extLst>
      <p:ext uri="{BB962C8B-B14F-4D97-AF65-F5344CB8AC3E}">
        <p14:creationId xmlns:p14="http://schemas.microsoft.com/office/powerpoint/2010/main" val="5941595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Handling Big Data</a:t>
            </a:r>
          </a:p>
        </p:txBody>
      </p:sp>
      <p:sp>
        <p:nvSpPr>
          <p:cNvPr id="3" name="Content Placeholder 2"/>
          <p:cNvSpPr>
            <a:spLocks noGrp="1"/>
          </p:cNvSpPr>
          <p:nvPr>
            <p:ph idx="1"/>
          </p:nvPr>
        </p:nvSpPr>
        <p:spPr/>
        <p:txBody>
          <a:bodyPr/>
          <a:lstStyle/>
          <a:p>
            <a:r>
              <a:rPr lang="en-US" i="1" dirty="0"/>
              <a:t>Big data </a:t>
            </a:r>
            <a:r>
              <a:rPr lang="en-US" dirty="0"/>
              <a:t>is the industry buzzword for very large data sets being used </a:t>
            </a:r>
            <a:r>
              <a:rPr lang="en-US" dirty="0" smtClean="0"/>
              <a:t>in many </a:t>
            </a:r>
            <a:r>
              <a:rPr lang="en-US" dirty="0"/>
              <a:t>enterprises</a:t>
            </a:r>
            <a:r>
              <a:rPr lang="en-US" dirty="0" smtClean="0"/>
              <a:t>.</a:t>
            </a:r>
          </a:p>
          <a:p>
            <a:r>
              <a:rPr lang="en-US" dirty="0"/>
              <a:t>Planning for security on this scale </a:t>
            </a:r>
            <a:r>
              <a:rPr lang="en-US" dirty="0" smtClean="0"/>
              <a:t>requires enterprise-level thinking.</a:t>
            </a:r>
          </a:p>
          <a:p>
            <a:pPr lvl="1"/>
            <a:r>
              <a:rPr lang="en-US" dirty="0" smtClean="0"/>
              <a:t>Note that some </a:t>
            </a:r>
            <a:r>
              <a:rPr lang="en-US" dirty="0"/>
              <a:t>subset of the information </a:t>
            </a:r>
            <a:r>
              <a:rPr lang="en-US" dirty="0" smtClean="0"/>
              <a:t>eventually makes </a:t>
            </a:r>
            <a:r>
              <a:rPr lang="en-US" dirty="0"/>
              <a:t>its way to a host machine for use</a:t>
            </a:r>
            <a:r>
              <a:rPr lang="en-US" dirty="0" smtClean="0"/>
              <a:t>.</a:t>
            </a:r>
          </a:p>
        </p:txBody>
      </p:sp>
    </p:spTree>
    <p:extLst>
      <p:ext uri="{BB962C8B-B14F-4D97-AF65-F5344CB8AC3E}">
        <p14:creationId xmlns:p14="http://schemas.microsoft.com/office/powerpoint/2010/main" val="268567110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Storage</a:t>
            </a:r>
          </a:p>
        </p:txBody>
      </p:sp>
      <p:sp>
        <p:nvSpPr>
          <p:cNvPr id="3" name="Content Placeholder 2"/>
          <p:cNvSpPr>
            <a:spLocks noGrp="1"/>
          </p:cNvSpPr>
          <p:nvPr>
            <p:ph idx="1"/>
          </p:nvPr>
        </p:nvSpPr>
        <p:spPr/>
        <p:txBody>
          <a:bodyPr/>
          <a:lstStyle/>
          <a:p>
            <a:r>
              <a:rPr lang="en-US" i="1" dirty="0"/>
              <a:t>Cloud computing </a:t>
            </a:r>
            <a:r>
              <a:rPr lang="en-US" dirty="0"/>
              <a:t>is the use of online resources for storage, processing, </a:t>
            </a:r>
            <a:r>
              <a:rPr lang="en-US" dirty="0" smtClean="0"/>
              <a:t>or both.</a:t>
            </a:r>
          </a:p>
          <a:p>
            <a:r>
              <a:rPr lang="en-US" dirty="0" smtClean="0"/>
              <a:t>When </a:t>
            </a:r>
            <a:r>
              <a:rPr lang="en-US" dirty="0"/>
              <a:t>storing data in the cloud, encryption can be used to </a:t>
            </a:r>
            <a:r>
              <a:rPr lang="en-US" dirty="0" smtClean="0"/>
              <a:t>protect the </a:t>
            </a:r>
            <a:r>
              <a:rPr lang="en-US" dirty="0"/>
              <a:t>data, so that what is actually stored is encrypted </a:t>
            </a:r>
            <a:r>
              <a:rPr lang="en-US" dirty="0" smtClean="0"/>
              <a:t>data.</a:t>
            </a:r>
          </a:p>
          <a:p>
            <a:r>
              <a:rPr lang="en-US" dirty="0" smtClean="0"/>
              <a:t>Encryption reduces the </a:t>
            </a:r>
            <a:r>
              <a:rPr lang="en-US" dirty="0"/>
              <a:t>risk of data disclosure both in transit to the cloud and back as well </a:t>
            </a:r>
            <a:r>
              <a:rPr lang="en-US" dirty="0" smtClean="0"/>
              <a:t>as while </a:t>
            </a:r>
            <a:r>
              <a:rPr lang="en-US" dirty="0"/>
              <a:t>in storage.</a:t>
            </a:r>
          </a:p>
        </p:txBody>
      </p:sp>
    </p:spTree>
    <p:extLst>
      <p:ext uri="{BB962C8B-B14F-4D97-AF65-F5344CB8AC3E}">
        <p14:creationId xmlns:p14="http://schemas.microsoft.com/office/powerpoint/2010/main" val="3400215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en-US" altLang="en-US" dirty="0" smtClean="0"/>
              <a:t>Overview of Baselines</a:t>
            </a:r>
          </a:p>
        </p:txBody>
      </p:sp>
      <p:sp>
        <p:nvSpPr>
          <p:cNvPr id="6147" name="Rectangle 3"/>
          <p:cNvSpPr>
            <a:spLocks noGrp="1" noChangeArrowheads="1"/>
          </p:cNvSpPr>
          <p:nvPr>
            <p:ph idx="1"/>
          </p:nvPr>
        </p:nvSpPr>
        <p:spPr/>
        <p:txBody>
          <a:bodyPr/>
          <a:lstStyle/>
          <a:p>
            <a:r>
              <a:rPr lang="en-US" altLang="en-US" dirty="0" smtClean="0"/>
              <a:t>The process of establishing a system’s security state is called </a:t>
            </a:r>
            <a:r>
              <a:rPr lang="en-US" altLang="en-US" b="1" dirty="0" smtClean="0"/>
              <a:t>baselining</a:t>
            </a:r>
            <a:r>
              <a:rPr lang="en-US" altLang="en-US" dirty="0" smtClean="0"/>
              <a:t>.</a:t>
            </a:r>
          </a:p>
          <a:p>
            <a:r>
              <a:rPr lang="en-US" altLang="en-US" dirty="0" smtClean="0"/>
              <a:t>The resulting product is a security </a:t>
            </a:r>
            <a:r>
              <a:rPr lang="en-US" altLang="en-US" b="1" dirty="0" smtClean="0"/>
              <a:t>baseline</a:t>
            </a:r>
            <a:r>
              <a:rPr lang="en-US" altLang="en-US" dirty="0" smtClean="0"/>
              <a:t> that allows the system to run safely and securely.</a:t>
            </a:r>
          </a:p>
          <a:p>
            <a:r>
              <a:rPr lang="en-US" altLang="en-US" dirty="0" smtClean="0"/>
              <a:t>Once the process has been completed, any similar systems can be configured with the same baseline to achieve the same level of security and protection. </a:t>
            </a:r>
          </a:p>
          <a:p>
            <a:r>
              <a:rPr lang="en-US" altLang="en-US" dirty="0" smtClean="0"/>
              <a:t>Uniform baselines are critical in large-scale operations.</a:t>
            </a:r>
          </a:p>
        </p:txBody>
      </p:sp>
    </p:spTree>
    <p:extLst>
      <p:ext uri="{BB962C8B-B14F-4D97-AF65-F5344CB8AC3E}">
        <p14:creationId xmlns:p14="http://schemas.microsoft.com/office/powerpoint/2010/main" val="2389015357"/>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Storage Area Network</a:t>
            </a:r>
          </a:p>
        </p:txBody>
      </p:sp>
      <p:sp>
        <p:nvSpPr>
          <p:cNvPr id="3" name="Content Placeholder 2"/>
          <p:cNvSpPr>
            <a:spLocks noGrp="1"/>
          </p:cNvSpPr>
          <p:nvPr>
            <p:ph idx="1"/>
          </p:nvPr>
        </p:nvSpPr>
        <p:spPr/>
        <p:txBody>
          <a:bodyPr/>
          <a:lstStyle/>
          <a:p>
            <a:r>
              <a:rPr lang="en-US" dirty="0"/>
              <a:t>A storage area network (SAN) is a means of storing data across a </a:t>
            </a:r>
            <a:r>
              <a:rPr lang="en-US" dirty="0" smtClean="0"/>
              <a:t>secondary dedicated network.</a:t>
            </a:r>
          </a:p>
          <a:p>
            <a:pPr lvl="1"/>
            <a:r>
              <a:rPr lang="en-US" dirty="0" smtClean="0"/>
              <a:t>SANs </a:t>
            </a:r>
            <a:r>
              <a:rPr lang="en-US" dirty="0"/>
              <a:t>operate to connect data storage devices as if </a:t>
            </a:r>
            <a:r>
              <a:rPr lang="en-US" dirty="0" smtClean="0"/>
              <a:t>they were </a:t>
            </a:r>
            <a:r>
              <a:rPr lang="en-US" dirty="0"/>
              <a:t>local storage, yet they are separate and can be collections of disks</a:t>
            </a:r>
            <a:r>
              <a:rPr lang="en-US" dirty="0" smtClean="0"/>
              <a:t>, tapes</a:t>
            </a:r>
            <a:r>
              <a:rPr lang="en-US" dirty="0"/>
              <a:t>, and other storage devices</a:t>
            </a:r>
            <a:r>
              <a:rPr lang="en-US" dirty="0" smtClean="0"/>
              <a:t>.</a:t>
            </a:r>
          </a:p>
          <a:p>
            <a:pPr lvl="1"/>
            <a:r>
              <a:rPr lang="en-US" dirty="0" smtClean="0"/>
              <a:t>Because </a:t>
            </a:r>
            <a:r>
              <a:rPr lang="en-US" dirty="0"/>
              <a:t>the dedicated network is </a:t>
            </a:r>
            <a:r>
              <a:rPr lang="en-US" dirty="0" smtClean="0"/>
              <a:t>separate from </a:t>
            </a:r>
            <a:r>
              <a:rPr lang="en-US" dirty="0"/>
              <a:t>the normal IP network, accessing the SAN requires going through </a:t>
            </a:r>
            <a:r>
              <a:rPr lang="en-US" dirty="0" smtClean="0"/>
              <a:t>one of </a:t>
            </a:r>
            <a:r>
              <a:rPr lang="en-US" dirty="0"/>
              <a:t>the attached </a:t>
            </a:r>
            <a:r>
              <a:rPr lang="en-US" dirty="0" smtClean="0"/>
              <a:t>machines.</a:t>
            </a:r>
          </a:p>
          <a:p>
            <a:pPr lvl="1"/>
            <a:r>
              <a:rPr lang="en-US" dirty="0" smtClean="0"/>
              <a:t>This </a:t>
            </a:r>
            <a:r>
              <a:rPr lang="en-US" dirty="0"/>
              <a:t>makes SANs a bit more secure than </a:t>
            </a:r>
            <a:r>
              <a:rPr lang="en-US" dirty="0" smtClean="0"/>
              <a:t>other forms </a:t>
            </a:r>
            <a:r>
              <a:rPr lang="en-US" dirty="0"/>
              <a:t>of storage, although loss through a compromised client machine </a:t>
            </a:r>
            <a:r>
              <a:rPr lang="en-US" dirty="0" smtClean="0"/>
              <a:t>is still </a:t>
            </a:r>
            <a:r>
              <a:rPr lang="en-US" dirty="0"/>
              <a:t>a risk.</a:t>
            </a:r>
          </a:p>
        </p:txBody>
      </p:sp>
    </p:spTree>
    <p:extLst>
      <p:ext uri="{BB962C8B-B14F-4D97-AF65-F5344CB8AC3E}">
        <p14:creationId xmlns:p14="http://schemas.microsoft.com/office/powerpoint/2010/main" val="29320381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Permissions/ACL</a:t>
            </a:r>
          </a:p>
        </p:txBody>
      </p:sp>
      <p:sp>
        <p:nvSpPr>
          <p:cNvPr id="3" name="Content Placeholder 2"/>
          <p:cNvSpPr>
            <a:spLocks noGrp="1"/>
          </p:cNvSpPr>
          <p:nvPr>
            <p:ph idx="1"/>
          </p:nvPr>
        </p:nvSpPr>
        <p:spPr/>
        <p:txBody>
          <a:bodyPr/>
          <a:lstStyle/>
          <a:p>
            <a:r>
              <a:rPr lang="en-US" dirty="0"/>
              <a:t>Access control lists (ACLs) form one of the foundational bases for </a:t>
            </a:r>
            <a:r>
              <a:rPr lang="en-US" dirty="0" smtClean="0"/>
              <a:t>security on </a:t>
            </a:r>
            <a:r>
              <a:rPr lang="en-US" dirty="0"/>
              <a:t>a </a:t>
            </a:r>
            <a:r>
              <a:rPr lang="en-US" dirty="0" smtClean="0"/>
              <a:t>machine.</a:t>
            </a:r>
          </a:p>
          <a:p>
            <a:r>
              <a:rPr lang="en-US" dirty="0" smtClean="0"/>
              <a:t>ACLs </a:t>
            </a:r>
            <a:r>
              <a:rPr lang="en-US" dirty="0"/>
              <a:t>can be used by the operating system to make determinations as to whether or not a user can access a </a:t>
            </a:r>
            <a:r>
              <a:rPr lang="en-US" dirty="0" smtClean="0"/>
              <a:t>resource.</a:t>
            </a:r>
          </a:p>
          <a:p>
            <a:r>
              <a:rPr lang="en-US" dirty="0" smtClean="0"/>
              <a:t>This </a:t>
            </a:r>
            <a:r>
              <a:rPr lang="en-US" dirty="0"/>
              <a:t>level of permission restriction offers significant protection of resources and </a:t>
            </a:r>
            <a:r>
              <a:rPr lang="en-US" dirty="0" smtClean="0"/>
              <a:t>transfers the </a:t>
            </a:r>
            <a:r>
              <a:rPr lang="en-US" dirty="0"/>
              <a:t>management of the access control problem to </a:t>
            </a:r>
            <a:r>
              <a:rPr lang="en-US" dirty="0" smtClean="0"/>
              <a:t>the management </a:t>
            </a:r>
            <a:r>
              <a:rPr lang="en-US" dirty="0"/>
              <a:t>of ACLs</a:t>
            </a:r>
            <a:r>
              <a:rPr lang="en-US" dirty="0" smtClean="0"/>
              <a:t>, a </a:t>
            </a:r>
            <a:r>
              <a:rPr lang="en-US" dirty="0"/>
              <a:t>smaller and more manageable problem.</a:t>
            </a:r>
          </a:p>
        </p:txBody>
      </p:sp>
    </p:spTree>
    <p:extLst>
      <p:ext uri="{BB962C8B-B14F-4D97-AF65-F5344CB8AC3E}">
        <p14:creationId xmlns:p14="http://schemas.microsoft.com/office/powerpoint/2010/main" val="241282985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Network Hardening</a:t>
            </a:r>
          </a:p>
        </p:txBody>
      </p:sp>
      <p:sp>
        <p:nvSpPr>
          <p:cNvPr id="3" name="Content Placeholder 2"/>
          <p:cNvSpPr>
            <a:spLocks noGrp="1"/>
          </p:cNvSpPr>
          <p:nvPr>
            <p:ph idx="1"/>
          </p:nvPr>
        </p:nvSpPr>
        <p:spPr/>
        <p:txBody>
          <a:bodyPr/>
          <a:lstStyle/>
          <a:p>
            <a:r>
              <a:rPr lang="en-US" dirty="0"/>
              <a:t>Proper controls over network access must be established on computers </a:t>
            </a:r>
            <a:r>
              <a:rPr lang="en-US" dirty="0" smtClean="0"/>
              <a:t>by controlling </a:t>
            </a:r>
            <a:r>
              <a:rPr lang="en-US" dirty="0"/>
              <a:t>the services that are running and the ports that are opened </a:t>
            </a:r>
            <a:r>
              <a:rPr lang="en-US" dirty="0" smtClean="0"/>
              <a:t>for network access.</a:t>
            </a:r>
          </a:p>
          <a:p>
            <a:pPr lvl="1"/>
            <a:r>
              <a:rPr lang="en-US" dirty="0" smtClean="0"/>
              <a:t>These network devices should be configured with very strict parameters to maintain network security.</a:t>
            </a:r>
          </a:p>
          <a:p>
            <a:pPr lvl="1"/>
            <a:r>
              <a:rPr lang="en-US" dirty="0" smtClean="0"/>
              <a:t>Like </a:t>
            </a:r>
            <a:r>
              <a:rPr lang="en-US" dirty="0"/>
              <a:t>normal computer OSs that need </a:t>
            </a:r>
            <a:r>
              <a:rPr lang="en-US" dirty="0" smtClean="0"/>
              <a:t>to be </a:t>
            </a:r>
            <a:r>
              <a:rPr lang="en-US" dirty="0"/>
              <a:t>patched and updated, the software that runs </a:t>
            </a:r>
            <a:r>
              <a:rPr lang="en-US" dirty="0" smtClean="0"/>
              <a:t>network infrastructure components </a:t>
            </a:r>
            <a:r>
              <a:rPr lang="en-US" dirty="0"/>
              <a:t>needs to be updated </a:t>
            </a:r>
            <a:r>
              <a:rPr lang="en-US" dirty="0" smtClean="0"/>
              <a:t>regularly.</a:t>
            </a:r>
          </a:p>
          <a:p>
            <a:pPr lvl="1"/>
            <a:r>
              <a:rPr lang="en-US" dirty="0" smtClean="0"/>
              <a:t>Finally</a:t>
            </a:r>
            <a:r>
              <a:rPr lang="en-US" dirty="0"/>
              <a:t>, an outer layer of security should be added by implementing appropriate firewall rules </a:t>
            </a:r>
            <a:r>
              <a:rPr lang="en-US" dirty="0" smtClean="0"/>
              <a:t>and router </a:t>
            </a:r>
            <a:r>
              <a:rPr lang="en-US" dirty="0"/>
              <a:t>ACLs.</a:t>
            </a:r>
          </a:p>
        </p:txBody>
      </p:sp>
    </p:spTree>
    <p:extLst>
      <p:ext uri="{BB962C8B-B14F-4D97-AF65-F5344CB8AC3E}">
        <p14:creationId xmlns:p14="http://schemas.microsoft.com/office/powerpoint/2010/main" val="9436746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Software Updates</a:t>
            </a:r>
          </a:p>
        </p:txBody>
      </p:sp>
      <p:sp>
        <p:nvSpPr>
          <p:cNvPr id="3" name="Content Placeholder 2"/>
          <p:cNvSpPr>
            <a:spLocks noGrp="1"/>
          </p:cNvSpPr>
          <p:nvPr>
            <p:ph idx="1"/>
          </p:nvPr>
        </p:nvSpPr>
        <p:spPr/>
        <p:txBody>
          <a:bodyPr/>
          <a:lstStyle/>
          <a:p>
            <a:r>
              <a:rPr lang="en-US" dirty="0"/>
              <a:t>Maintaining current vendor patch levels for your software is one of </a:t>
            </a:r>
            <a:r>
              <a:rPr lang="en-US" dirty="0" smtClean="0"/>
              <a:t>the most </a:t>
            </a:r>
            <a:r>
              <a:rPr lang="en-US" dirty="0"/>
              <a:t>important things you can do to maintain </a:t>
            </a:r>
            <a:r>
              <a:rPr lang="en-US" dirty="0" smtClean="0"/>
              <a:t>security.</a:t>
            </a:r>
          </a:p>
          <a:p>
            <a:pPr lvl="1"/>
            <a:r>
              <a:rPr lang="en-US" dirty="0" smtClean="0"/>
              <a:t>This </a:t>
            </a:r>
            <a:r>
              <a:rPr lang="en-US" dirty="0"/>
              <a:t>is also true </a:t>
            </a:r>
            <a:r>
              <a:rPr lang="en-US" dirty="0" smtClean="0"/>
              <a:t>for the </a:t>
            </a:r>
            <a:r>
              <a:rPr lang="en-US" dirty="0"/>
              <a:t>infrastructure that runs the network</a:t>
            </a:r>
            <a:r>
              <a:rPr lang="en-US" dirty="0" smtClean="0"/>
              <a:t>.</a:t>
            </a:r>
          </a:p>
          <a:p>
            <a:pPr lvl="1"/>
            <a:r>
              <a:rPr lang="en-US" dirty="0" smtClean="0"/>
              <a:t>Smaller </a:t>
            </a:r>
            <a:r>
              <a:rPr lang="en-US" dirty="0"/>
              <a:t>network components do not usually run </a:t>
            </a:r>
            <a:r>
              <a:rPr lang="en-US" dirty="0" smtClean="0"/>
              <a:t>large software </a:t>
            </a:r>
            <a:r>
              <a:rPr lang="en-US" dirty="0"/>
              <a:t>suites and typically have smaller software loaded on internal nonvolatile RAM (NVRAM</a:t>
            </a:r>
            <a:r>
              <a:rPr lang="en-US" dirty="0" smtClean="0"/>
              <a:t>).</a:t>
            </a:r>
          </a:p>
          <a:p>
            <a:pPr lvl="1"/>
            <a:r>
              <a:rPr lang="en-US" dirty="0" smtClean="0"/>
              <a:t>While </a:t>
            </a:r>
            <a:r>
              <a:rPr lang="en-US" dirty="0"/>
              <a:t>the update process for this kind of software</a:t>
            </a:r>
            <a:br>
              <a:rPr lang="en-US" dirty="0"/>
            </a:br>
            <a:r>
              <a:rPr lang="en-US" dirty="0"/>
              <a:t>is typically called a </a:t>
            </a:r>
            <a:r>
              <a:rPr lang="en-US" b="1" dirty="0"/>
              <a:t>firmware update</a:t>
            </a:r>
            <a:r>
              <a:rPr lang="en-US" dirty="0"/>
              <a:t>, this does not change the security implications of keeping it up to date</a:t>
            </a:r>
            <a:r>
              <a:rPr lang="en-US" dirty="0" smtClean="0"/>
              <a:t>.</a:t>
            </a:r>
            <a:endParaRPr lang="en-US" dirty="0"/>
          </a:p>
        </p:txBody>
      </p:sp>
    </p:spTree>
    <p:extLst>
      <p:ext uri="{BB962C8B-B14F-4D97-AF65-F5344CB8AC3E}">
        <p14:creationId xmlns:p14="http://schemas.microsoft.com/office/powerpoint/2010/main" val="15108067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Device Configuration</a:t>
            </a:r>
          </a:p>
        </p:txBody>
      </p:sp>
      <p:sp>
        <p:nvSpPr>
          <p:cNvPr id="3" name="Content Placeholder 2"/>
          <p:cNvSpPr>
            <a:spLocks noGrp="1"/>
          </p:cNvSpPr>
          <p:nvPr>
            <p:ph idx="1"/>
          </p:nvPr>
        </p:nvSpPr>
        <p:spPr/>
        <p:txBody>
          <a:bodyPr/>
          <a:lstStyle/>
          <a:p>
            <a:r>
              <a:rPr lang="en-US" dirty="0"/>
              <a:t>As important as it is to keep software up to date, properly configuring network devices is equally, if not more, </a:t>
            </a:r>
            <a:r>
              <a:rPr lang="en-US" dirty="0" smtClean="0"/>
              <a:t>important.</a:t>
            </a:r>
          </a:p>
          <a:p>
            <a:r>
              <a:rPr lang="en-US" dirty="0"/>
              <a:t>Many network devices, such as routers and switches, now have advanced remote management capabilities, with multiple open ports accepting network </a:t>
            </a:r>
            <a:r>
              <a:rPr lang="en-US" dirty="0" smtClean="0"/>
              <a:t>connections.</a:t>
            </a:r>
          </a:p>
          <a:p>
            <a:r>
              <a:rPr lang="en-US" dirty="0" smtClean="0"/>
              <a:t>Proper </a:t>
            </a:r>
            <a:r>
              <a:rPr lang="en-US" dirty="0"/>
              <a:t>configuration is necessary to keep these devices secure</a:t>
            </a:r>
            <a:r>
              <a:rPr lang="en-US" dirty="0" smtClean="0"/>
              <a:t>.</a:t>
            </a:r>
            <a:endParaRPr lang="en-US" dirty="0"/>
          </a:p>
        </p:txBody>
      </p:sp>
    </p:spTree>
    <p:extLst>
      <p:ext uri="{BB962C8B-B14F-4D97-AF65-F5344CB8AC3E}">
        <p14:creationId xmlns:p14="http://schemas.microsoft.com/office/powerpoint/2010/main" val="23577220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Securing Management Interfaces</a:t>
            </a:r>
          </a:p>
        </p:txBody>
      </p:sp>
      <p:sp>
        <p:nvSpPr>
          <p:cNvPr id="3" name="Content Placeholder 2"/>
          <p:cNvSpPr>
            <a:spLocks noGrp="1"/>
          </p:cNvSpPr>
          <p:nvPr>
            <p:ph idx="1"/>
          </p:nvPr>
        </p:nvSpPr>
        <p:spPr>
          <a:xfrm>
            <a:off x="457200" y="1981200"/>
            <a:ext cx="8229600" cy="4876800"/>
          </a:xfrm>
        </p:spPr>
        <p:txBody>
          <a:bodyPr/>
          <a:lstStyle/>
          <a:p>
            <a:r>
              <a:rPr lang="en-US" dirty="0"/>
              <a:t>Some network security devices </a:t>
            </a:r>
            <a:r>
              <a:rPr lang="en-US" dirty="0" smtClean="0"/>
              <a:t>have “</a:t>
            </a:r>
            <a:r>
              <a:rPr lang="en-US" dirty="0"/>
              <a:t>management interfaces” that allow for remote management of the devices </a:t>
            </a:r>
            <a:r>
              <a:rPr lang="en-US" dirty="0" smtClean="0"/>
              <a:t>themselves.</a:t>
            </a:r>
          </a:p>
          <a:p>
            <a:r>
              <a:rPr lang="en-US" dirty="0" smtClean="0"/>
              <a:t>Often </a:t>
            </a:r>
            <a:r>
              <a:rPr lang="en-US" dirty="0"/>
              <a:t>seen on firewalls, routers, and switches, a management interface allows connections to the device’s management application, an SSH service, or even a web-based configuration GUI, which are not allowed on any other interface.</a:t>
            </a:r>
          </a:p>
          <a:p>
            <a:pPr lvl="1"/>
            <a:r>
              <a:rPr lang="en-US" dirty="0" smtClean="0"/>
              <a:t>Management </a:t>
            </a:r>
            <a:r>
              <a:rPr lang="en-US" dirty="0"/>
              <a:t>interfaces and management applications must be secured against unauthorized </a:t>
            </a:r>
            <a:r>
              <a:rPr lang="en-US" dirty="0" smtClean="0"/>
              <a:t>access.</a:t>
            </a:r>
            <a:endParaRPr lang="en-US" dirty="0"/>
          </a:p>
        </p:txBody>
      </p:sp>
    </p:spTree>
    <p:extLst>
      <p:ext uri="{BB962C8B-B14F-4D97-AF65-F5344CB8AC3E}">
        <p14:creationId xmlns:p14="http://schemas.microsoft.com/office/powerpoint/2010/main" val="28736371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VLAN Management</a:t>
            </a:r>
          </a:p>
        </p:txBody>
      </p:sp>
      <p:sp>
        <p:nvSpPr>
          <p:cNvPr id="3" name="Content Placeholder 2"/>
          <p:cNvSpPr>
            <a:spLocks noGrp="1"/>
          </p:cNvSpPr>
          <p:nvPr>
            <p:ph idx="1"/>
          </p:nvPr>
        </p:nvSpPr>
        <p:spPr/>
        <p:txBody>
          <a:bodyPr/>
          <a:lstStyle/>
          <a:p>
            <a:r>
              <a:rPr lang="en-US" dirty="0"/>
              <a:t>A </a:t>
            </a:r>
            <a:r>
              <a:rPr lang="en-US" i="1" dirty="0"/>
              <a:t>virtual</a:t>
            </a:r>
            <a:r>
              <a:rPr lang="en-US" dirty="0"/>
              <a:t> LAN, or VLAN, is a group of hosts that communicate as if they were on the same broadcast </a:t>
            </a:r>
            <a:r>
              <a:rPr lang="en-US" dirty="0" smtClean="0"/>
              <a:t>domain.</a:t>
            </a:r>
          </a:p>
          <a:p>
            <a:r>
              <a:rPr lang="en-US" dirty="0" smtClean="0"/>
              <a:t>A </a:t>
            </a:r>
            <a:r>
              <a:rPr lang="en-US" dirty="0"/>
              <a:t>VLAN is a logical construct that </a:t>
            </a:r>
            <a:r>
              <a:rPr lang="en-US" dirty="0" smtClean="0"/>
              <a:t>can be </a:t>
            </a:r>
            <a:r>
              <a:rPr lang="en-US" dirty="0"/>
              <a:t>used to help control broadcast domains, manage traffic flow, and restrict traffic between organizations, </a:t>
            </a:r>
            <a:r>
              <a:rPr lang="en-US" dirty="0" smtClean="0"/>
              <a:t>divisions.</a:t>
            </a:r>
          </a:p>
          <a:p>
            <a:r>
              <a:rPr lang="en-US" dirty="0" smtClean="0"/>
              <a:t>Layer </a:t>
            </a:r>
            <a:r>
              <a:rPr lang="en-US" dirty="0"/>
              <a:t>2 switches, by definition, will not bridge IP traffic across VLANs, which gives administrators the ability to segment traffic quite effectively</a:t>
            </a:r>
            <a:r>
              <a:rPr lang="en-US" dirty="0" smtClean="0"/>
              <a:t>.</a:t>
            </a:r>
            <a:endParaRPr lang="en-US" dirty="0"/>
          </a:p>
        </p:txBody>
      </p:sp>
    </p:spTree>
    <p:extLst>
      <p:ext uri="{BB962C8B-B14F-4D97-AF65-F5344CB8AC3E}">
        <p14:creationId xmlns:p14="http://schemas.microsoft.com/office/powerpoint/2010/main" val="2861625352"/>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IPv4 vs. IPv6</a:t>
            </a:r>
          </a:p>
        </p:txBody>
      </p:sp>
      <p:sp>
        <p:nvSpPr>
          <p:cNvPr id="3" name="Content Placeholder 2"/>
          <p:cNvSpPr>
            <a:spLocks noGrp="1"/>
          </p:cNvSpPr>
          <p:nvPr>
            <p:ph idx="1"/>
          </p:nvPr>
        </p:nvSpPr>
        <p:spPr/>
        <p:txBody>
          <a:bodyPr/>
          <a:lstStyle/>
          <a:p>
            <a:r>
              <a:rPr lang="en-US" dirty="0"/>
              <a:t>IPv4 (Internet Protocol version 4) is the de facto communication </a:t>
            </a:r>
            <a:r>
              <a:rPr lang="en-US" dirty="0" smtClean="0"/>
              <a:t>standard in </a:t>
            </a:r>
            <a:r>
              <a:rPr lang="en-US" dirty="0"/>
              <a:t>use on almost every network around the </a:t>
            </a:r>
            <a:r>
              <a:rPr lang="en-US" dirty="0" smtClean="0"/>
              <a:t>planet.</a:t>
            </a:r>
          </a:p>
          <a:p>
            <a:r>
              <a:rPr lang="en-US" dirty="0" smtClean="0"/>
              <a:t>Unfortunately</a:t>
            </a:r>
            <a:r>
              <a:rPr lang="en-US" dirty="0"/>
              <a:t>, IPv4 contains some inherent shortcomings and </a:t>
            </a:r>
            <a:r>
              <a:rPr lang="en-US" dirty="0" smtClean="0"/>
              <a:t>vulnerabilities.</a:t>
            </a:r>
          </a:p>
          <a:p>
            <a:r>
              <a:rPr lang="en-US" dirty="0" smtClean="0"/>
              <a:t>In </a:t>
            </a:r>
            <a:r>
              <a:rPr lang="en-US" dirty="0"/>
              <a:t>an effort </a:t>
            </a:r>
            <a:r>
              <a:rPr lang="en-US" dirty="0" smtClean="0"/>
              <a:t>to address </a:t>
            </a:r>
            <a:r>
              <a:rPr lang="en-US" dirty="0"/>
              <a:t>these issues, the Internet Engineering Task Force (IETF) </a:t>
            </a:r>
            <a:r>
              <a:rPr lang="en-US" dirty="0" smtClean="0"/>
              <a:t>launched an </a:t>
            </a:r>
            <a:r>
              <a:rPr lang="en-US" dirty="0"/>
              <a:t>effort to update or replace IPv4; the result is IPv6</a:t>
            </a:r>
            <a:r>
              <a:rPr lang="en-US" dirty="0" smtClean="0"/>
              <a:t>.</a:t>
            </a:r>
            <a:endParaRPr lang="en-US" dirty="0"/>
          </a:p>
        </p:txBody>
      </p:sp>
    </p:spTree>
    <p:extLst>
      <p:ext uri="{BB962C8B-B14F-4D97-AF65-F5344CB8AC3E}">
        <p14:creationId xmlns:p14="http://schemas.microsoft.com/office/powerpoint/2010/main" val="60095808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Hardening</a:t>
            </a:r>
            <a:endParaRPr lang="en-US" dirty="0"/>
          </a:p>
        </p:txBody>
      </p:sp>
      <p:sp>
        <p:nvSpPr>
          <p:cNvPr id="3" name="Content Placeholder 2"/>
          <p:cNvSpPr>
            <a:spLocks noGrp="1"/>
          </p:cNvSpPr>
          <p:nvPr>
            <p:ph idx="1"/>
          </p:nvPr>
        </p:nvSpPr>
        <p:spPr/>
        <p:txBody>
          <a:bodyPr/>
          <a:lstStyle/>
          <a:p>
            <a:r>
              <a:rPr lang="en-US" dirty="0" smtClean="0"/>
              <a:t>Perhaps as important as OS and network hardening is application hardening—securing an application against local and Internet-based attacks.</a:t>
            </a:r>
          </a:p>
          <a:p>
            <a:r>
              <a:rPr lang="en-US" dirty="0" smtClean="0"/>
              <a:t>Hardening applications is fairly similar to hardening operating systems—you remove the functions or components you don’t need, restrict access where you can and make sure the application is kept up to date with patches.</a:t>
            </a:r>
          </a:p>
          <a:p>
            <a:r>
              <a:rPr lang="en-US" dirty="0" smtClean="0"/>
              <a:t>In most cases, the last step in that list is the most important for maintaining application security.</a:t>
            </a:r>
            <a:endParaRPr lang="en-US" dirty="0"/>
          </a:p>
        </p:txBody>
      </p:sp>
    </p:spTree>
    <p:extLst>
      <p:ext uri="{BB962C8B-B14F-4D97-AF65-F5344CB8AC3E}">
        <p14:creationId xmlns:p14="http://schemas.microsoft.com/office/powerpoint/2010/main" val="123759194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Configuration Baseline</a:t>
            </a:r>
          </a:p>
        </p:txBody>
      </p:sp>
      <p:sp>
        <p:nvSpPr>
          <p:cNvPr id="3" name="Content Placeholder 2"/>
          <p:cNvSpPr>
            <a:spLocks noGrp="1"/>
          </p:cNvSpPr>
          <p:nvPr>
            <p:ph idx="1"/>
          </p:nvPr>
        </p:nvSpPr>
        <p:spPr/>
        <p:txBody>
          <a:bodyPr/>
          <a:lstStyle/>
          <a:p>
            <a:r>
              <a:rPr lang="en-US" dirty="0"/>
              <a:t>As with operating systems, applications </a:t>
            </a:r>
            <a:r>
              <a:rPr lang="en-US" dirty="0" smtClean="0"/>
              <a:t>have </a:t>
            </a:r>
            <a:r>
              <a:rPr lang="en-US" dirty="0"/>
              <a:t>recommended security and functionality </a:t>
            </a:r>
            <a:r>
              <a:rPr lang="en-US" dirty="0" smtClean="0"/>
              <a:t>settings.</a:t>
            </a:r>
          </a:p>
          <a:p>
            <a:pPr lvl="1"/>
            <a:r>
              <a:rPr lang="en-US" dirty="0" smtClean="0"/>
              <a:t>In </a:t>
            </a:r>
            <a:r>
              <a:rPr lang="en-US" dirty="0"/>
              <a:t>some cases, vendors </a:t>
            </a:r>
            <a:r>
              <a:rPr lang="en-US" dirty="0" smtClean="0"/>
              <a:t>provide </a:t>
            </a:r>
            <a:r>
              <a:rPr lang="en-US" dirty="0"/>
              <a:t>those recommend settings, and, in other cases, an outside organization such as NSA, ISSA, or SANS </a:t>
            </a:r>
            <a:r>
              <a:rPr lang="en-US" dirty="0" smtClean="0"/>
              <a:t>provides </a:t>
            </a:r>
            <a:r>
              <a:rPr lang="en-US" dirty="0"/>
              <a:t>recommended configurations for popular applications</a:t>
            </a:r>
            <a:r>
              <a:rPr lang="en-US" dirty="0" smtClean="0"/>
              <a:t>.</a:t>
            </a:r>
          </a:p>
          <a:p>
            <a:pPr lvl="1"/>
            <a:r>
              <a:rPr lang="en-US" dirty="0"/>
              <a:t>Many large organizations </a:t>
            </a:r>
            <a:r>
              <a:rPr lang="en-US" dirty="0" smtClean="0"/>
              <a:t>develop </a:t>
            </a:r>
            <a:r>
              <a:rPr lang="en-US" dirty="0"/>
              <a:t>their own </a:t>
            </a:r>
            <a:r>
              <a:rPr lang="en-US" i="1" dirty="0"/>
              <a:t>application configuration </a:t>
            </a:r>
            <a:r>
              <a:rPr lang="en-US" i="1" dirty="0" smtClean="0"/>
              <a:t>baseline</a:t>
            </a:r>
            <a:r>
              <a:rPr lang="en-US" dirty="0"/>
              <a:t>—</a:t>
            </a:r>
            <a:r>
              <a:rPr lang="en-US" dirty="0" smtClean="0"/>
              <a:t>that </a:t>
            </a:r>
            <a:r>
              <a:rPr lang="en-US" dirty="0"/>
              <a:t>list of settings, tweaks, and modifications that creates a functional and hopefully secure application for use within the organization</a:t>
            </a:r>
            <a:r>
              <a:rPr lang="en-US" dirty="0" smtClean="0"/>
              <a:t>.</a:t>
            </a:r>
            <a:endParaRPr lang="en-US" dirty="0"/>
          </a:p>
        </p:txBody>
      </p:sp>
    </p:spTree>
    <p:extLst>
      <p:ext uri="{BB962C8B-B14F-4D97-AF65-F5344CB8AC3E}">
        <p14:creationId xmlns:p14="http://schemas.microsoft.com/office/powerpoint/2010/main" val="27359456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Operating System and Network Operating System Hardening</a:t>
            </a:r>
          </a:p>
        </p:txBody>
      </p:sp>
      <p:sp>
        <p:nvSpPr>
          <p:cNvPr id="8195" name="Rectangle 3"/>
          <p:cNvSpPr>
            <a:spLocks noGrp="1" noChangeArrowheads="1"/>
          </p:cNvSpPr>
          <p:nvPr>
            <p:ph idx="1"/>
          </p:nvPr>
        </p:nvSpPr>
        <p:spPr/>
        <p:txBody>
          <a:bodyPr/>
          <a:lstStyle/>
          <a:p>
            <a:r>
              <a:rPr lang="en-US" altLang="en-US" dirty="0"/>
              <a:t>The </a:t>
            </a:r>
            <a:r>
              <a:rPr lang="en-US" altLang="en-US" b="1" dirty="0"/>
              <a:t>operating system (OS)</a:t>
            </a:r>
            <a:r>
              <a:rPr lang="en-US" altLang="en-US" dirty="0"/>
              <a:t> of a computer is the basic software that </a:t>
            </a:r>
            <a:r>
              <a:rPr lang="en-US" altLang="en-US" dirty="0" smtClean="0"/>
              <a:t>handles things </a:t>
            </a:r>
            <a:r>
              <a:rPr lang="en-US" altLang="en-US" dirty="0"/>
              <a:t>such as input, </a:t>
            </a:r>
            <a:r>
              <a:rPr lang="en-US" altLang="en-US" dirty="0" smtClean="0"/>
              <a:t>output, display</a:t>
            </a:r>
            <a:r>
              <a:rPr lang="en-US" altLang="en-US" dirty="0"/>
              <a:t>, memory management, and all </a:t>
            </a:r>
            <a:r>
              <a:rPr lang="en-US" altLang="en-US" dirty="0" smtClean="0"/>
              <a:t>the other </a:t>
            </a:r>
            <a:r>
              <a:rPr lang="en-US" altLang="en-US" dirty="0"/>
              <a:t>highly detailed tasks required to support the user environment </a:t>
            </a:r>
            <a:r>
              <a:rPr lang="en-US" altLang="en-US" dirty="0" smtClean="0"/>
              <a:t>and associated </a:t>
            </a:r>
            <a:r>
              <a:rPr lang="en-US" altLang="en-US" dirty="0"/>
              <a:t>applications</a:t>
            </a:r>
            <a:r>
              <a:rPr lang="en-US" altLang="en-US" dirty="0" smtClean="0"/>
              <a:t>.</a:t>
            </a:r>
          </a:p>
          <a:p>
            <a:r>
              <a:rPr lang="en-US" altLang="en-US" dirty="0"/>
              <a:t>A </a:t>
            </a:r>
            <a:r>
              <a:rPr lang="en-US" altLang="en-US" b="1" dirty="0"/>
              <a:t>network operating system (NOS)</a:t>
            </a:r>
            <a:r>
              <a:rPr lang="en-US" altLang="en-US" dirty="0"/>
              <a:t> is an operating system that includes additional functions and capabilities to assist in connecting computers and </a:t>
            </a:r>
            <a:r>
              <a:rPr lang="en-US" altLang="en-US" dirty="0" smtClean="0"/>
              <a:t>devices</a:t>
            </a:r>
            <a:r>
              <a:rPr lang="en-US" altLang="en-US" dirty="0"/>
              <a:t>.</a:t>
            </a:r>
            <a:endParaRPr lang="en-US" altLang="en-US" dirty="0" smtClean="0"/>
          </a:p>
        </p:txBody>
      </p:sp>
    </p:spTree>
    <p:extLst>
      <p:ext uri="{BB962C8B-B14F-4D97-AF65-F5344CB8AC3E}">
        <p14:creationId xmlns:p14="http://schemas.microsoft.com/office/powerpoint/2010/main" val="1807393440"/>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Patches</a:t>
            </a:r>
          </a:p>
        </p:txBody>
      </p:sp>
      <p:sp>
        <p:nvSpPr>
          <p:cNvPr id="3" name="Content Placeholder 2"/>
          <p:cNvSpPr>
            <a:spLocks noGrp="1"/>
          </p:cNvSpPr>
          <p:nvPr>
            <p:ph idx="1"/>
          </p:nvPr>
        </p:nvSpPr>
        <p:spPr/>
        <p:txBody>
          <a:bodyPr/>
          <a:lstStyle/>
          <a:p>
            <a:r>
              <a:rPr lang="en-US" dirty="0" smtClean="0"/>
              <a:t>Application </a:t>
            </a:r>
            <a:r>
              <a:rPr lang="en-US" dirty="0"/>
              <a:t>patches </a:t>
            </a:r>
            <a:r>
              <a:rPr lang="en-US" dirty="0" smtClean="0"/>
              <a:t>most likely come </a:t>
            </a:r>
            <a:r>
              <a:rPr lang="en-US" dirty="0"/>
              <a:t>from the vendor that sells the </a:t>
            </a:r>
            <a:r>
              <a:rPr lang="en-US" dirty="0" smtClean="0"/>
              <a:t>application.</a:t>
            </a:r>
          </a:p>
          <a:p>
            <a:pPr lvl="1"/>
            <a:r>
              <a:rPr lang="en-US" dirty="0" smtClean="0"/>
              <a:t>In some </a:t>
            </a:r>
            <a:r>
              <a:rPr lang="en-US" dirty="0"/>
              <a:t>cases, such as with Microsoft’s IIS, this is the same company that sold the OS that the application runs </a:t>
            </a:r>
            <a:r>
              <a:rPr lang="en-US" dirty="0" smtClean="0"/>
              <a:t>on.</a:t>
            </a:r>
          </a:p>
          <a:p>
            <a:pPr lvl="1"/>
            <a:r>
              <a:rPr lang="en-US" dirty="0" smtClean="0"/>
              <a:t>In </a:t>
            </a:r>
            <a:r>
              <a:rPr lang="en-US" dirty="0"/>
              <a:t>other cases, such as Apache, the vendor is OS independent and provides an application with versions for many different OSs</a:t>
            </a:r>
            <a:r>
              <a:rPr lang="en-US" dirty="0" smtClean="0"/>
              <a:t>.</a:t>
            </a:r>
          </a:p>
          <a:p>
            <a:r>
              <a:rPr lang="en-US" dirty="0"/>
              <a:t>Application patches are likely to come in three varieties: hotfixes, patches, and </a:t>
            </a:r>
            <a:r>
              <a:rPr lang="en-US" dirty="0" smtClean="0"/>
              <a:t>upgrades.</a:t>
            </a:r>
            <a:endParaRPr lang="en-US" dirty="0"/>
          </a:p>
        </p:txBody>
      </p:sp>
    </p:spTree>
    <p:extLst>
      <p:ext uri="{BB962C8B-B14F-4D97-AF65-F5344CB8AC3E}">
        <p14:creationId xmlns:p14="http://schemas.microsoft.com/office/powerpoint/2010/main" val="23787930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Patch Management</a:t>
            </a:r>
          </a:p>
        </p:txBody>
      </p:sp>
      <p:sp>
        <p:nvSpPr>
          <p:cNvPr id="3" name="Content Placeholder 2"/>
          <p:cNvSpPr>
            <a:spLocks noGrp="1"/>
          </p:cNvSpPr>
          <p:nvPr>
            <p:ph idx="1"/>
          </p:nvPr>
        </p:nvSpPr>
        <p:spPr/>
        <p:txBody>
          <a:bodyPr/>
          <a:lstStyle/>
          <a:p>
            <a:r>
              <a:rPr lang="en-US" dirty="0"/>
              <a:t>As the number of </a:t>
            </a:r>
            <a:r>
              <a:rPr lang="en-US" dirty="0" smtClean="0"/>
              <a:t>patches continues </a:t>
            </a:r>
            <a:r>
              <a:rPr lang="en-US" dirty="0"/>
              <a:t>to rise, many organizations struggle to keep up with </a:t>
            </a:r>
            <a:r>
              <a:rPr lang="en-US" dirty="0" smtClean="0"/>
              <a:t>patches</a:t>
            </a:r>
            <a:r>
              <a:rPr lang="en-US" dirty="0"/>
              <a:t>—</a:t>
            </a:r>
            <a:r>
              <a:rPr lang="en-US" dirty="0" smtClean="0"/>
              <a:t>which </a:t>
            </a:r>
            <a:r>
              <a:rPr lang="en-US" dirty="0"/>
              <a:t>patches should be applied immediately, which are compatible </a:t>
            </a:r>
            <a:r>
              <a:rPr lang="en-US" dirty="0" smtClean="0"/>
              <a:t>with the </a:t>
            </a:r>
            <a:r>
              <a:rPr lang="en-US" dirty="0"/>
              <a:t>current configuration, which will not affect current business </a:t>
            </a:r>
            <a:r>
              <a:rPr lang="en-US" dirty="0" smtClean="0"/>
              <a:t>operations.</a:t>
            </a:r>
            <a:endParaRPr lang="en-US" dirty="0"/>
          </a:p>
          <a:p>
            <a:pPr lvl="1"/>
            <a:r>
              <a:rPr lang="en-US" dirty="0" smtClean="0"/>
              <a:t>To </a:t>
            </a:r>
            <a:r>
              <a:rPr lang="en-US" dirty="0"/>
              <a:t>help cope with this flood of patches, many organizations </a:t>
            </a:r>
            <a:r>
              <a:rPr lang="en-US" dirty="0" smtClean="0"/>
              <a:t>have adopted </a:t>
            </a:r>
            <a:r>
              <a:rPr lang="en-US" b="1" dirty="0"/>
              <a:t>patch management</a:t>
            </a:r>
            <a:r>
              <a:rPr lang="en-US" dirty="0"/>
              <a:t>, the process of planning, testing, and </a:t>
            </a:r>
            <a:r>
              <a:rPr lang="en-US" dirty="0" smtClean="0"/>
              <a:t>deploying patches </a:t>
            </a:r>
            <a:r>
              <a:rPr lang="en-US" dirty="0"/>
              <a:t>in a controlled manner.</a:t>
            </a:r>
          </a:p>
        </p:txBody>
      </p:sp>
    </p:spTree>
    <p:extLst>
      <p:ext uri="{BB962C8B-B14F-4D97-AF65-F5344CB8AC3E}">
        <p14:creationId xmlns:p14="http://schemas.microsoft.com/office/powerpoint/2010/main" val="253456855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86400"/>
            <a:ext cx="7924800" cy="457200"/>
          </a:xfrm>
        </p:spPr>
        <p:txBody>
          <a:bodyPr/>
          <a:lstStyle/>
          <a:p>
            <a:r>
              <a:rPr lang="en-US" dirty="0"/>
              <a:t>Figure 14.18 Windows Server Update Services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301" y="1600200"/>
            <a:ext cx="4729397" cy="3552669"/>
          </a:xfrm>
          <a:prstGeom prst="rect">
            <a:avLst/>
          </a:prstGeom>
        </p:spPr>
      </p:pic>
    </p:spTree>
    <p:extLst>
      <p:ext uri="{BB962C8B-B14F-4D97-AF65-F5344CB8AC3E}">
        <p14:creationId xmlns:p14="http://schemas.microsoft.com/office/powerpoint/2010/main" val="20317026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Host Software Baselining</a:t>
            </a:r>
          </a:p>
        </p:txBody>
      </p:sp>
      <p:sp>
        <p:nvSpPr>
          <p:cNvPr id="4" name="Content Placeholder 3"/>
          <p:cNvSpPr>
            <a:spLocks noGrp="1"/>
          </p:cNvSpPr>
          <p:nvPr>
            <p:ph idx="1"/>
          </p:nvPr>
        </p:nvSpPr>
        <p:spPr/>
        <p:txBody>
          <a:bodyPr/>
          <a:lstStyle/>
          <a:p>
            <a:r>
              <a:rPr lang="en-US" dirty="0"/>
              <a:t>To secure, configure, and patch software, administrators must first know what software is installed and running on </a:t>
            </a:r>
            <a:r>
              <a:rPr lang="en-US" dirty="0" smtClean="0"/>
              <a:t>systems.</a:t>
            </a:r>
          </a:p>
          <a:p>
            <a:pPr lvl="1"/>
            <a:r>
              <a:rPr lang="en-US" dirty="0" smtClean="0"/>
              <a:t>Maintaining </a:t>
            </a:r>
            <a:r>
              <a:rPr lang="en-US" dirty="0"/>
              <a:t>an accurate picture of what operating systems and applications are running inside an organization can be a very labor-intensive task for </a:t>
            </a:r>
            <a:r>
              <a:rPr lang="en-US" dirty="0" smtClean="0"/>
              <a:t>administrators</a:t>
            </a:r>
            <a:r>
              <a:rPr lang="en-US" dirty="0"/>
              <a:t>—</a:t>
            </a:r>
            <a:r>
              <a:rPr lang="en-US" dirty="0" smtClean="0"/>
              <a:t>especially </a:t>
            </a:r>
            <a:r>
              <a:rPr lang="en-US" dirty="0"/>
              <a:t>if individual users have the ability to load software onto their own servers and workstations</a:t>
            </a:r>
            <a:r>
              <a:rPr lang="en-US" dirty="0" smtClean="0"/>
              <a:t>.</a:t>
            </a:r>
          </a:p>
          <a:p>
            <a:pPr lvl="1"/>
            <a:r>
              <a:rPr lang="en-US" dirty="0"/>
              <a:t>T</a:t>
            </a:r>
            <a:r>
              <a:rPr lang="en-US" dirty="0" smtClean="0"/>
              <a:t>o </a:t>
            </a:r>
            <a:r>
              <a:rPr lang="en-US" dirty="0"/>
              <a:t>address this issue, many organizations develop </a:t>
            </a:r>
            <a:r>
              <a:rPr lang="en-US" i="1" dirty="0"/>
              <a:t>software baselines</a:t>
            </a:r>
            <a:r>
              <a:rPr lang="en-US" dirty="0"/>
              <a:t> for hosts and servers</a:t>
            </a:r>
            <a:r>
              <a:rPr lang="en-US" dirty="0" smtClean="0"/>
              <a:t>.</a:t>
            </a:r>
            <a:endParaRPr lang="en-US" dirty="0"/>
          </a:p>
        </p:txBody>
      </p:sp>
    </p:spTree>
    <p:extLst>
      <p:ext uri="{BB962C8B-B14F-4D97-AF65-F5344CB8AC3E}">
        <p14:creationId xmlns:p14="http://schemas.microsoft.com/office/powerpoint/2010/main" val="1130591140"/>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Host Software </a:t>
            </a:r>
            <a:r>
              <a:rPr lang="en-US" dirty="0" smtClean="0"/>
              <a:t>Baselining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A </a:t>
            </a:r>
            <a:r>
              <a:rPr lang="en-US" dirty="0"/>
              <a:t>vulnerability scanner is a program designed to probe hosts for weaknesses, misconfigurations, old versions of software, and so on</a:t>
            </a:r>
            <a:r>
              <a:rPr lang="en-US" dirty="0" smtClean="0"/>
              <a:t>.</a:t>
            </a:r>
          </a:p>
          <a:p>
            <a:pPr lvl="1"/>
            <a:r>
              <a:rPr lang="en-US" dirty="0"/>
              <a:t>A </a:t>
            </a:r>
            <a:r>
              <a:rPr lang="en-US" b="1" dirty="0"/>
              <a:t>network vulnerability scanner </a:t>
            </a:r>
            <a:r>
              <a:rPr lang="en-US" dirty="0"/>
              <a:t>probes a host or hosts for issues </a:t>
            </a:r>
            <a:r>
              <a:rPr lang="en-US" dirty="0" smtClean="0"/>
              <a:t>across their </a:t>
            </a:r>
            <a:r>
              <a:rPr lang="en-US" dirty="0"/>
              <a:t>network connections</a:t>
            </a:r>
            <a:r>
              <a:rPr lang="en-US" dirty="0" smtClean="0"/>
              <a:t>.</a:t>
            </a:r>
          </a:p>
          <a:p>
            <a:pPr lvl="1"/>
            <a:r>
              <a:rPr lang="en-US" b="1" dirty="0"/>
              <a:t>Host vulnerability scanners </a:t>
            </a:r>
            <a:r>
              <a:rPr lang="en-US" dirty="0"/>
              <a:t>are </a:t>
            </a:r>
            <a:r>
              <a:rPr lang="en-US" dirty="0" smtClean="0"/>
              <a:t>run </a:t>
            </a:r>
            <a:r>
              <a:rPr lang="en-US" dirty="0"/>
              <a:t>on </a:t>
            </a:r>
            <a:r>
              <a:rPr lang="en-US" dirty="0" smtClean="0"/>
              <a:t>a specific </a:t>
            </a:r>
            <a:r>
              <a:rPr lang="en-US" dirty="0"/>
              <a:t>host and </a:t>
            </a:r>
            <a:r>
              <a:rPr lang="en-US" dirty="0" smtClean="0"/>
              <a:t>look for </a:t>
            </a:r>
            <a:r>
              <a:rPr lang="en-US" dirty="0"/>
              <a:t>vulnerabilities and misconfigurations on that </a:t>
            </a:r>
            <a:r>
              <a:rPr lang="en-US" dirty="0" smtClean="0"/>
              <a:t>host.</a:t>
            </a:r>
          </a:p>
          <a:p>
            <a:pPr lvl="1"/>
            <a:r>
              <a:rPr lang="en-US" b="1" dirty="0"/>
              <a:t>Application vulnerability </a:t>
            </a:r>
            <a:r>
              <a:rPr lang="en-US" dirty="0"/>
              <a:t>scanners </a:t>
            </a:r>
            <a:r>
              <a:rPr lang="en-US" dirty="0" smtClean="0"/>
              <a:t>look </a:t>
            </a:r>
            <a:r>
              <a:rPr lang="en-US" dirty="0"/>
              <a:t>for vulnerabilities in </a:t>
            </a:r>
            <a:r>
              <a:rPr lang="en-US" dirty="0" smtClean="0"/>
              <a:t>applications.</a:t>
            </a:r>
            <a:endParaRPr lang="en-US" dirty="0"/>
          </a:p>
        </p:txBody>
      </p:sp>
    </p:spTree>
    <p:extLst>
      <p:ext uri="{BB962C8B-B14F-4D97-AF65-F5344CB8AC3E}">
        <p14:creationId xmlns:p14="http://schemas.microsoft.com/office/powerpoint/2010/main" val="31775024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25453"/>
            <a:ext cx="7924800" cy="457200"/>
          </a:xfrm>
        </p:spPr>
        <p:txBody>
          <a:bodyPr/>
          <a:lstStyle/>
          <a:p>
            <a:r>
              <a:rPr lang="en-US" dirty="0"/>
              <a:t>Figure 14.19 Nessus—a network vulnerability scanner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317" y="1371600"/>
            <a:ext cx="6349365" cy="4040505"/>
          </a:xfrm>
          <a:prstGeom prst="rect">
            <a:avLst/>
          </a:prstGeom>
        </p:spPr>
      </p:pic>
    </p:spTree>
    <p:extLst>
      <p:ext uri="{BB962C8B-B14F-4D97-AF65-F5344CB8AC3E}">
        <p14:creationId xmlns:p14="http://schemas.microsoft.com/office/powerpoint/2010/main" val="27215280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943600"/>
            <a:ext cx="7924800" cy="457200"/>
          </a:xfrm>
        </p:spPr>
        <p:txBody>
          <a:bodyPr/>
          <a:lstStyle/>
          <a:p>
            <a:r>
              <a:rPr lang="en-US" dirty="0"/>
              <a:t>Figure 14.20 Microsoft Baseline Security Analyzer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3268" y="1255363"/>
            <a:ext cx="4897464" cy="4535837"/>
          </a:xfrm>
          <a:prstGeom prst="rect">
            <a:avLst/>
          </a:prstGeom>
        </p:spPr>
      </p:pic>
    </p:spTree>
    <p:extLst>
      <p:ext uri="{BB962C8B-B14F-4D97-AF65-F5344CB8AC3E}">
        <p14:creationId xmlns:p14="http://schemas.microsoft.com/office/powerpoint/2010/main" val="24523572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Policies</a:t>
            </a:r>
          </a:p>
        </p:txBody>
      </p:sp>
      <p:sp>
        <p:nvSpPr>
          <p:cNvPr id="4" name="Content Placeholder 3"/>
          <p:cNvSpPr>
            <a:spLocks noGrp="1"/>
          </p:cNvSpPr>
          <p:nvPr>
            <p:ph idx="1"/>
          </p:nvPr>
        </p:nvSpPr>
        <p:spPr/>
        <p:txBody>
          <a:bodyPr/>
          <a:lstStyle/>
          <a:p>
            <a:r>
              <a:rPr lang="en-US" dirty="0"/>
              <a:t>Microsoft defines a </a:t>
            </a:r>
            <a:r>
              <a:rPr lang="en-US" b="1" dirty="0"/>
              <a:t>group policy </a:t>
            </a:r>
            <a:r>
              <a:rPr lang="en-US" dirty="0"/>
              <a:t>as “an infrastructure used to deliver </a:t>
            </a:r>
            <a:r>
              <a:rPr lang="en-US" dirty="0" smtClean="0"/>
              <a:t>and apply </a:t>
            </a:r>
            <a:r>
              <a:rPr lang="en-US" dirty="0"/>
              <a:t>one or more desired configurations or policy settings to a set of targeted users and computers within an Active Directory </a:t>
            </a:r>
            <a:r>
              <a:rPr lang="en-US" dirty="0" smtClean="0"/>
              <a:t>environment.</a:t>
            </a:r>
          </a:p>
          <a:p>
            <a:r>
              <a:rPr lang="en-US" dirty="0" smtClean="0"/>
              <a:t>This infrastructure </a:t>
            </a:r>
            <a:r>
              <a:rPr lang="en-US" dirty="0"/>
              <a:t>consists of a Group Policy engine and multiple </a:t>
            </a:r>
            <a:r>
              <a:rPr lang="en-US" dirty="0" smtClean="0"/>
              <a:t>client-side extensions </a:t>
            </a:r>
            <a:r>
              <a:rPr lang="en-US" dirty="0"/>
              <a:t>(CSEs) responsible for writing specific policy settings on </a:t>
            </a:r>
            <a:r>
              <a:rPr lang="en-US" dirty="0" smtClean="0"/>
              <a:t>target client </a:t>
            </a:r>
            <a:r>
              <a:rPr lang="en-US" dirty="0"/>
              <a:t>computers.”</a:t>
            </a:r>
          </a:p>
        </p:txBody>
      </p:sp>
    </p:spTree>
    <p:extLst>
      <p:ext uri="{BB962C8B-B14F-4D97-AF65-F5344CB8AC3E}">
        <p14:creationId xmlns:p14="http://schemas.microsoft.com/office/powerpoint/2010/main" val="76603114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Group </a:t>
            </a:r>
            <a:r>
              <a:rPr lang="en-US" dirty="0" smtClean="0"/>
              <a:t>Policies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a:t>Policy settings are </a:t>
            </a:r>
            <a:r>
              <a:rPr lang="en-US" dirty="0" smtClean="0"/>
              <a:t>stored in </a:t>
            </a:r>
            <a:r>
              <a:rPr lang="en-US" dirty="0"/>
              <a:t>a </a:t>
            </a:r>
            <a:r>
              <a:rPr lang="en-US" b="1" dirty="0"/>
              <a:t>group policy object (GPO)</a:t>
            </a:r>
            <a:r>
              <a:rPr lang="en-US" dirty="0"/>
              <a:t> and are referenced internally by the OS using </a:t>
            </a:r>
            <a:r>
              <a:rPr lang="en-US" dirty="0" smtClean="0"/>
              <a:t>a </a:t>
            </a:r>
            <a:r>
              <a:rPr lang="en-US" b="1" dirty="0" smtClean="0"/>
              <a:t>globally </a:t>
            </a:r>
            <a:r>
              <a:rPr lang="en-US" b="1" dirty="0"/>
              <a:t>unique identifier (GUID</a:t>
            </a:r>
            <a:r>
              <a:rPr lang="en-US" b="1" dirty="0" smtClean="0"/>
              <a:t>)</a:t>
            </a:r>
            <a:r>
              <a:rPr lang="en-US" dirty="0" smtClean="0"/>
              <a:t>.</a:t>
            </a:r>
          </a:p>
          <a:p>
            <a:pPr lvl="1"/>
            <a:r>
              <a:rPr lang="en-US" dirty="0"/>
              <a:t>A single policy can be linked to a single user</a:t>
            </a:r>
            <a:r>
              <a:rPr lang="en-US" dirty="0" smtClean="0"/>
              <a:t>, a </a:t>
            </a:r>
            <a:r>
              <a:rPr lang="en-US" dirty="0"/>
              <a:t>group of users, a group of machines, or an entire organizational unit (OU</a:t>
            </a:r>
            <a:r>
              <a:rPr lang="en-US" dirty="0" smtClean="0"/>
              <a:t>), which </a:t>
            </a:r>
            <a:r>
              <a:rPr lang="en-US" dirty="0"/>
              <a:t>makes updating common settings on large groups of users or </a:t>
            </a:r>
            <a:r>
              <a:rPr lang="en-US" dirty="0" smtClean="0"/>
              <a:t>systems much </a:t>
            </a:r>
            <a:r>
              <a:rPr lang="en-US" dirty="0"/>
              <a:t>easier</a:t>
            </a:r>
            <a:r>
              <a:rPr lang="en-US" dirty="0" smtClean="0"/>
              <a:t>.</a:t>
            </a:r>
          </a:p>
          <a:p>
            <a:pPr lvl="1"/>
            <a:r>
              <a:rPr lang="en-US" dirty="0"/>
              <a:t>Users and systems can have more than one GPO assigned </a:t>
            </a:r>
            <a:r>
              <a:rPr lang="en-US" dirty="0" smtClean="0"/>
              <a:t>and active</a:t>
            </a:r>
            <a:r>
              <a:rPr lang="en-US" dirty="0"/>
              <a:t>, which can create conflicts between policies that must then be resolved at an attribute level</a:t>
            </a:r>
            <a:r>
              <a:rPr lang="en-US" dirty="0" smtClean="0"/>
              <a:t>.</a:t>
            </a:r>
          </a:p>
          <a:p>
            <a:pPr lvl="1"/>
            <a:r>
              <a:rPr lang="en-US" dirty="0"/>
              <a:t>Group policies can also overwrite local policy settings</a:t>
            </a:r>
            <a:r>
              <a:rPr lang="en-US" dirty="0" smtClean="0"/>
              <a:t>.</a:t>
            </a:r>
            <a:endParaRPr lang="en-US" dirty="0"/>
          </a:p>
        </p:txBody>
      </p:sp>
    </p:spTree>
    <p:extLst>
      <p:ext uri="{BB962C8B-B14F-4D97-AF65-F5344CB8AC3E}">
        <p14:creationId xmlns:p14="http://schemas.microsoft.com/office/powerpoint/2010/main" val="225132126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943600"/>
            <a:ext cx="7924800" cy="457200"/>
          </a:xfrm>
        </p:spPr>
        <p:txBody>
          <a:bodyPr/>
          <a:lstStyle/>
          <a:p>
            <a:r>
              <a:rPr lang="en-US" dirty="0"/>
              <a:t>Figure 14.21 Group Policy Object Editor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7846" y="1346200"/>
            <a:ext cx="4728308" cy="4470400"/>
          </a:xfrm>
          <a:prstGeom prst="rect">
            <a:avLst/>
          </a:prstGeom>
        </p:spPr>
      </p:pic>
    </p:spTree>
    <p:extLst>
      <p:ext uri="{BB962C8B-B14F-4D97-AF65-F5344CB8AC3E}">
        <p14:creationId xmlns:p14="http://schemas.microsoft.com/office/powerpoint/2010/main" val="27629095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6354</TotalTime>
  <Words>29204</Words>
  <Application>Microsoft Office PowerPoint</Application>
  <PresentationFormat>On-screen Show (4:3)</PresentationFormat>
  <Paragraphs>1593</Paragraphs>
  <Slides>217</Slides>
  <Notes>211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217</vt:i4>
      </vt:variant>
    </vt:vector>
  </HeadingPairs>
  <TitlesOfParts>
    <vt:vector size="224" baseType="lpstr">
      <vt:lpstr>ＭＳ Ｐゴシック</vt:lpstr>
      <vt:lpstr>ヒラギノ角ゴ Pro W3</vt:lpstr>
      <vt:lpstr>Arial</vt:lpstr>
      <vt:lpstr>Calibri</vt:lpstr>
      <vt:lpstr>Century</vt:lpstr>
      <vt:lpstr>Symbol</vt:lpstr>
      <vt:lpstr>Office Theme</vt:lpstr>
      <vt:lpstr>Module 8 System Hardening Baselining, Types of Attacks and Malicious Software Part 1</vt:lpstr>
      <vt:lpstr>Module 8 Learning Objectives</vt:lpstr>
      <vt:lpstr>Module 8 Learning Resources</vt:lpstr>
      <vt:lpstr>Key Terms</vt:lpstr>
      <vt:lpstr>Key Terms (continued)</vt:lpstr>
      <vt:lpstr>Key Terms (continued)</vt:lpstr>
      <vt:lpstr>Introduction</vt:lpstr>
      <vt:lpstr>Overview of Baselines</vt:lpstr>
      <vt:lpstr>Operating System and Network Operating System Hardening</vt:lpstr>
      <vt:lpstr>OS Security</vt:lpstr>
      <vt:lpstr>OS Security (continued)</vt:lpstr>
      <vt:lpstr>Host Security</vt:lpstr>
      <vt:lpstr>Machine Hardening</vt:lpstr>
      <vt:lpstr>Operating System Security and Settings</vt:lpstr>
      <vt:lpstr>OS Hardening</vt:lpstr>
      <vt:lpstr>Hardening Microsoft Operating Systems</vt:lpstr>
      <vt:lpstr>PowerPoint Presentation</vt:lpstr>
      <vt:lpstr>Hardening Windows Server 2008</vt:lpstr>
      <vt:lpstr>PowerPoint Presentation</vt:lpstr>
      <vt:lpstr>Hardening Windows Server 2012</vt:lpstr>
      <vt:lpstr>Microsoft Security Compliance Manager</vt:lpstr>
      <vt:lpstr>PowerPoint Presentation</vt:lpstr>
      <vt:lpstr>Microsoft Attack Surface Analyzer</vt:lpstr>
      <vt:lpstr>Hardening UNIX- or Linux-based Operating Systems</vt:lpstr>
      <vt:lpstr>Establishing General UNIX Baselines</vt:lpstr>
      <vt:lpstr>Establishing General UNIX Baselines (continued)</vt:lpstr>
      <vt:lpstr>Establishing General UNIX Baselines (continued)</vt:lpstr>
      <vt:lpstr>PowerPoint Presentation</vt:lpstr>
      <vt:lpstr>PowerPoint Presentation</vt:lpstr>
      <vt:lpstr>Hardening Linux</vt:lpstr>
      <vt:lpstr>PowerPoint Presentation</vt:lpstr>
      <vt:lpstr>PowerPoint Presentation</vt:lpstr>
      <vt:lpstr>PowerPoint Presentation</vt:lpstr>
      <vt:lpstr>Hardening Mac OS X</vt:lpstr>
      <vt:lpstr>PowerPoint Presentation</vt:lpstr>
      <vt:lpstr>Updates (a.k.a. Hotfixes, Service Packs,  and Patches)</vt:lpstr>
      <vt:lpstr>PowerPoint Presentation</vt:lpstr>
      <vt:lpstr>PowerPoint Presentation</vt:lpstr>
      <vt:lpstr>PowerPoint Presentation</vt:lpstr>
      <vt:lpstr>Operating System Patching</vt:lpstr>
      <vt:lpstr>Application Updates</vt:lpstr>
      <vt:lpstr>Antimalware</vt:lpstr>
      <vt:lpstr>Antimalware (continued)</vt:lpstr>
      <vt:lpstr>Antimalware (continued)</vt:lpstr>
      <vt:lpstr>Antimalware (continued)</vt:lpstr>
      <vt:lpstr>Antimalware (continued)</vt:lpstr>
      <vt:lpstr>Antimalware (continued)</vt:lpstr>
      <vt:lpstr>Antimalware (continued)</vt:lpstr>
      <vt:lpstr>PowerPoint Presentation</vt:lpstr>
      <vt:lpstr>Antimalware (continued)</vt:lpstr>
      <vt:lpstr>PowerPoint Presentation</vt:lpstr>
      <vt:lpstr>White Listing vs. Black Listing Applications</vt:lpstr>
      <vt:lpstr>White Listing vs. Black Listing Applications (continued)</vt:lpstr>
      <vt:lpstr>PowerPoint Presentation</vt:lpstr>
      <vt:lpstr>Trusted OS</vt:lpstr>
      <vt:lpstr>Module 8 System Hardening Baselines Malicious Software and Types of Attacks – Part 2</vt:lpstr>
      <vt:lpstr>Host-based Firewalls</vt:lpstr>
      <vt:lpstr>PowerPoint Presentation</vt:lpstr>
      <vt:lpstr>PowerPoint Presentation</vt:lpstr>
      <vt:lpstr>Hardware Security</vt:lpstr>
      <vt:lpstr>Host Software Baselining</vt:lpstr>
      <vt:lpstr>Host-based Security Controls</vt:lpstr>
      <vt:lpstr>Hardware-based Encryption Devices</vt:lpstr>
      <vt:lpstr>Hardware-based Encryption Devices (continued)</vt:lpstr>
      <vt:lpstr>Hardware-based Encryption Devices (continued)</vt:lpstr>
      <vt:lpstr>Hardware-based Encryption Devices (continued)</vt:lpstr>
      <vt:lpstr>Hardware-based Encryption Devices (continued)</vt:lpstr>
      <vt:lpstr>Data Encryption</vt:lpstr>
      <vt:lpstr>Data Encryption (continued)</vt:lpstr>
      <vt:lpstr>Data Encryption (continued)</vt:lpstr>
      <vt:lpstr>Data Encryption (continued)</vt:lpstr>
      <vt:lpstr>Data Encryption (continued)</vt:lpstr>
      <vt:lpstr>Data Encryption (continued)</vt:lpstr>
      <vt:lpstr>Data Security</vt:lpstr>
      <vt:lpstr>Data Security (continued)</vt:lpstr>
      <vt:lpstr>Data Security (continued)</vt:lpstr>
      <vt:lpstr>Data Security (continued)</vt:lpstr>
      <vt:lpstr>Handling Big Data</vt:lpstr>
      <vt:lpstr>Cloud Storage</vt:lpstr>
      <vt:lpstr>Storage Area Network</vt:lpstr>
      <vt:lpstr>Permissions/ACL</vt:lpstr>
      <vt:lpstr>Network Hardening</vt:lpstr>
      <vt:lpstr>Software Updates</vt:lpstr>
      <vt:lpstr>Device Configuration</vt:lpstr>
      <vt:lpstr>Securing Management Interfaces</vt:lpstr>
      <vt:lpstr>VLAN Management</vt:lpstr>
      <vt:lpstr>IPv4 vs. IPv6</vt:lpstr>
      <vt:lpstr>Application Hardening</vt:lpstr>
      <vt:lpstr>Application Configuration Baseline</vt:lpstr>
      <vt:lpstr>Application Patches</vt:lpstr>
      <vt:lpstr>Patch Management</vt:lpstr>
      <vt:lpstr>PowerPoint Presentation</vt:lpstr>
      <vt:lpstr>Host Software Baselining</vt:lpstr>
      <vt:lpstr>Host Software Baselining (continued)</vt:lpstr>
      <vt:lpstr>PowerPoint Presentation</vt:lpstr>
      <vt:lpstr>PowerPoint Presentation</vt:lpstr>
      <vt:lpstr>Group Policies</vt:lpstr>
      <vt:lpstr>Group Policies (continued)</vt:lpstr>
      <vt:lpstr>PowerPoint Presentation</vt:lpstr>
      <vt:lpstr>Security Templates</vt:lpstr>
      <vt:lpstr>PowerPoint Presentation</vt:lpstr>
      <vt:lpstr>Alternative Environments</vt:lpstr>
      <vt:lpstr>SCADA</vt:lpstr>
      <vt:lpstr>Embedded Systems</vt:lpstr>
      <vt:lpstr>Phones and Mobile Devices</vt:lpstr>
      <vt:lpstr>Phones and Mobile Devices (continued)</vt:lpstr>
      <vt:lpstr>Phones and Mobile Devices (continued)</vt:lpstr>
      <vt:lpstr>Phones and Mobile Devices (continued)</vt:lpstr>
      <vt:lpstr>Mainframe</vt:lpstr>
      <vt:lpstr>Game Consoles</vt:lpstr>
      <vt:lpstr>In-vehicle Computing Systems</vt:lpstr>
      <vt:lpstr>Alternative Environment Methods</vt:lpstr>
      <vt:lpstr>Network Segmentation</vt:lpstr>
      <vt:lpstr>Security Layers</vt:lpstr>
      <vt:lpstr>Application Firewalls</vt:lpstr>
      <vt:lpstr>Manual Updates</vt:lpstr>
      <vt:lpstr>Firmware Version Control</vt:lpstr>
      <vt:lpstr>Wrappers</vt:lpstr>
      <vt:lpstr>Control Redundancy and Diversity</vt:lpstr>
      <vt:lpstr>Chapter Summary</vt:lpstr>
      <vt:lpstr>Module 8 System Hardening Baselining, Types of Attacks and Malicious Software Part 3</vt:lpstr>
      <vt:lpstr>Key Terms</vt:lpstr>
      <vt:lpstr>Key Terms (continued)</vt:lpstr>
      <vt:lpstr>Key Terms (continued)</vt:lpstr>
      <vt:lpstr>Avenues of Attack</vt:lpstr>
      <vt:lpstr>Minimizing Possible Avenues of Attack</vt:lpstr>
      <vt:lpstr>Malicious Code</vt:lpstr>
      <vt:lpstr>Viruses</vt:lpstr>
      <vt:lpstr>Viruses (continued)</vt:lpstr>
      <vt:lpstr>Viruses (continued)</vt:lpstr>
      <vt:lpstr>Viruses (continued)</vt:lpstr>
      <vt:lpstr>Worms</vt:lpstr>
      <vt:lpstr>Worms (continued)</vt:lpstr>
      <vt:lpstr>Polymorphic Malware</vt:lpstr>
      <vt:lpstr>Trojan Horses</vt:lpstr>
      <vt:lpstr>Rootkits</vt:lpstr>
      <vt:lpstr>Logic Bombs</vt:lpstr>
      <vt:lpstr>Spyware</vt:lpstr>
      <vt:lpstr>Adware</vt:lpstr>
      <vt:lpstr>Botnets</vt:lpstr>
      <vt:lpstr>Backdoors and Trapdoors</vt:lpstr>
      <vt:lpstr>Ransomware</vt:lpstr>
      <vt:lpstr>Malware Defenses</vt:lpstr>
      <vt:lpstr>Malware Defenses (continued)</vt:lpstr>
      <vt:lpstr>Module 8 System Hardening Baselining, Types of Attacks and Malicious Software Part 4</vt:lpstr>
      <vt:lpstr>Attacking Computer Systems and Networks</vt:lpstr>
      <vt:lpstr>Denial-of-Service Attack</vt:lpstr>
      <vt:lpstr>Denial-of-Service Attack (continued)</vt:lpstr>
      <vt:lpstr>Denial-of-Service Attack (continued)</vt:lpstr>
      <vt:lpstr>PowerPoint Presentation</vt:lpstr>
      <vt:lpstr>Denial-of-Service Attack (continued)</vt:lpstr>
      <vt:lpstr>PowerPoint Presentation</vt:lpstr>
      <vt:lpstr>Denial-of-Service Attack (continued)</vt:lpstr>
      <vt:lpstr>Denial-of-Service Attack (continued)</vt:lpstr>
      <vt:lpstr>PowerPoint Presentation</vt:lpstr>
      <vt:lpstr>Denial-of-Service Attack (continued)</vt:lpstr>
      <vt:lpstr>Denial-of-Service Attack (continued)</vt:lpstr>
      <vt:lpstr>Denial-of-Service Attack (continued)</vt:lpstr>
      <vt:lpstr>Social Engineering</vt:lpstr>
      <vt:lpstr>Null Sessions</vt:lpstr>
      <vt:lpstr>Sniffing</vt:lpstr>
      <vt:lpstr>PowerPoint Presentation</vt:lpstr>
      <vt:lpstr>Spoofing</vt:lpstr>
      <vt:lpstr>Spoofing (continued)</vt:lpstr>
      <vt:lpstr>Spoofing (continued)</vt:lpstr>
      <vt:lpstr>PowerPoint Presentation</vt:lpstr>
      <vt:lpstr>Spoofing (continued)</vt:lpstr>
      <vt:lpstr>PowerPoint Presentation</vt:lpstr>
      <vt:lpstr>Spoofing (continued)</vt:lpstr>
      <vt:lpstr>PowerPoint Presentation</vt:lpstr>
      <vt:lpstr>TCP/IP Hijacking</vt:lpstr>
      <vt:lpstr>Man-in-the-Middle Attacks</vt:lpstr>
      <vt:lpstr>PowerPoint Presentation</vt:lpstr>
      <vt:lpstr>Man-in-the-Middle Attacks (continued)</vt:lpstr>
      <vt:lpstr>Replay Attack</vt:lpstr>
      <vt:lpstr>Transitive Access</vt:lpstr>
      <vt:lpstr>Spam</vt:lpstr>
      <vt:lpstr>Spim</vt:lpstr>
      <vt:lpstr>Phishing</vt:lpstr>
      <vt:lpstr>Spear Phishing</vt:lpstr>
      <vt:lpstr>Vishing</vt:lpstr>
      <vt:lpstr>Pharming</vt:lpstr>
      <vt:lpstr>PowerPoint Presentation</vt:lpstr>
      <vt:lpstr>Scanning Attacks</vt:lpstr>
      <vt:lpstr>Attacks on Encryption</vt:lpstr>
      <vt:lpstr>Attacks on Encryption (continued)</vt:lpstr>
      <vt:lpstr>Attacks on Encryption (continued)</vt:lpstr>
      <vt:lpstr>Address System Attacks</vt:lpstr>
      <vt:lpstr>Cache Poisoning</vt:lpstr>
      <vt:lpstr>Cache Poisoning (continued)</vt:lpstr>
      <vt:lpstr>PowerPoint Presentation</vt:lpstr>
      <vt:lpstr>PowerPoint Presentation</vt:lpstr>
      <vt:lpstr>PowerPoint Presentation</vt:lpstr>
      <vt:lpstr>Cache Poisoning (continued)</vt:lpstr>
      <vt:lpstr>Password Guessing</vt:lpstr>
      <vt:lpstr>Password Guessing (continued)</vt:lpstr>
      <vt:lpstr>Password Guessing (continued)</vt:lpstr>
      <vt:lpstr>Password Guessing (continued)</vt:lpstr>
      <vt:lpstr>Pass-the-Hash Attacks</vt:lpstr>
      <vt:lpstr>Software Exploitation</vt:lpstr>
      <vt:lpstr>Software Exploitation (continued)</vt:lpstr>
      <vt:lpstr>Client-Side Attacks</vt:lpstr>
      <vt:lpstr>Client-Side Attacks (continued)</vt:lpstr>
      <vt:lpstr>Client-Side Attacks (continued)</vt:lpstr>
      <vt:lpstr>Client-Side Attacks (continued)</vt:lpstr>
      <vt:lpstr>Advanced Persistent Threat</vt:lpstr>
      <vt:lpstr>Remote Access Trojans</vt:lpstr>
      <vt:lpstr>Tools</vt:lpstr>
      <vt:lpstr>Metasploit</vt:lpstr>
      <vt:lpstr>BackTrack/Kali</vt:lpstr>
      <vt:lpstr>Social-Engineering Toolkit</vt:lpstr>
      <vt:lpstr>Cobalt Strike</vt:lpstr>
      <vt:lpstr>Core Impact</vt:lpstr>
      <vt:lpstr>Burp Suite</vt:lpstr>
      <vt:lpstr>Auditing</vt:lpstr>
      <vt:lpstr>Perform Routine Audits</vt:lpstr>
      <vt:lpstr>Chapter Summary</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Dee Mike</dc:creator>
  <cp:lastModifiedBy>Jianming Yong</cp:lastModifiedBy>
  <cp:revision>555</cp:revision>
  <cp:lastPrinted>2015-12-11T14:41:35Z</cp:lastPrinted>
  <dcterms:created xsi:type="dcterms:W3CDTF">2010-03-19T19:23:12Z</dcterms:created>
  <dcterms:modified xsi:type="dcterms:W3CDTF">2018-11-14T08:27:35Z</dcterms:modified>
</cp:coreProperties>
</file>